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4" r:id="rId4"/>
    <p:sldId id="267" r:id="rId5"/>
    <p:sldId id="266" r:id="rId6"/>
    <p:sldId id="276" r:id="rId7"/>
    <p:sldId id="275" r:id="rId8"/>
    <p:sldId id="265" r:id="rId9"/>
    <p:sldId id="277" r:id="rId10"/>
    <p:sldId id="278" r:id="rId11"/>
    <p:sldId id="279" r:id="rId12"/>
    <p:sldId id="280" r:id="rId13"/>
    <p:sldId id="270" r:id="rId14"/>
    <p:sldId id="281" r:id="rId15"/>
    <p:sldId id="269" r:id="rId16"/>
    <p:sldId id="264" r:id="rId17"/>
    <p:sldId id="263" r:id="rId18"/>
    <p:sldId id="259" r:id="rId19"/>
    <p:sldId id="282" r:id="rId20"/>
    <p:sldId id="257" r:id="rId21"/>
    <p:sldId id="261" r:id="rId22"/>
    <p:sldId id="260" r:id="rId23"/>
    <p:sldId id="262"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98508-2EE2-48D6-9940-3A9E46323EB0}" v="2" dt="2024-01-14T20:25:04.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7" autoAdjust="0"/>
    <p:restoredTop sz="94660"/>
  </p:normalViewPr>
  <p:slideViewPr>
    <p:cSldViewPr snapToGrid="0" showGuides="1">
      <p:cViewPr varScale="1">
        <p:scale>
          <a:sx n="108" d="100"/>
          <a:sy n="108" d="100"/>
        </p:scale>
        <p:origin x="95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8AB2-905F-4957-C734-819BCD18A2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4BF819-AF55-2EF0-A2F5-2FD7EE32FB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700CCA-9401-1845-F1B6-B84B367CD038}"/>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5" name="Footer Placeholder 4">
            <a:extLst>
              <a:ext uri="{FF2B5EF4-FFF2-40B4-BE49-F238E27FC236}">
                <a16:creationId xmlns:a16="http://schemas.microsoft.com/office/drawing/2014/main" id="{CEE9E287-05AC-A9DE-A737-2CF3FE20A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CF6261-3071-38D2-08AB-2F1B62A836CA}"/>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125532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8046-318B-8F04-1887-96AB6C9C47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7C12CA-D8D9-7F9A-9CA5-83279CEDBA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38B4A-4FED-90BA-0776-634873C3AC63}"/>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5" name="Footer Placeholder 4">
            <a:extLst>
              <a:ext uri="{FF2B5EF4-FFF2-40B4-BE49-F238E27FC236}">
                <a16:creationId xmlns:a16="http://schemas.microsoft.com/office/drawing/2014/main" id="{7A8BB08A-6A63-66D3-0442-CE6025C49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D0F4F-D745-F288-0437-7363DB77F0B6}"/>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401850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AD6C0C-9B41-A321-C87E-E6521B90D5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1C753E-75D1-4C6E-8F22-39A55EB54F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78578-6A6C-6723-87F9-E6BFF30F8D8A}"/>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5" name="Footer Placeholder 4">
            <a:extLst>
              <a:ext uri="{FF2B5EF4-FFF2-40B4-BE49-F238E27FC236}">
                <a16:creationId xmlns:a16="http://schemas.microsoft.com/office/drawing/2014/main" id="{BD566629-19C8-A2C8-BDDA-9D97162CE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45D1EE-D78D-3696-A7D5-0D44888810ED}"/>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409086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DDB0-CD86-5FCA-D5C0-DE55C25701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D7D7DB-EC7C-1460-0EDE-5A24208AD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69AC7-E94B-FA2E-1A0B-32BB62BF5EE8}"/>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5" name="Footer Placeholder 4">
            <a:extLst>
              <a:ext uri="{FF2B5EF4-FFF2-40B4-BE49-F238E27FC236}">
                <a16:creationId xmlns:a16="http://schemas.microsoft.com/office/drawing/2014/main" id="{48A26804-AF9C-49FC-F1C0-666DBDBE2F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BFCE3-3C6B-5DA1-156F-30B9F299FB85}"/>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83014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19A6-672F-E8C1-BB4A-9F3927B479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3A18EE-210E-C024-A314-4BEB492862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C535C8-8614-52D2-FC0F-B4773325AE98}"/>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5" name="Footer Placeholder 4">
            <a:extLst>
              <a:ext uri="{FF2B5EF4-FFF2-40B4-BE49-F238E27FC236}">
                <a16:creationId xmlns:a16="http://schemas.microsoft.com/office/drawing/2014/main" id="{0CEF873C-9C67-6ABA-5EC2-2C9231C303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1E7D4-D9DF-D3CB-3A7A-109A56B53D03}"/>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365444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F77-8F49-AB2A-6247-124F3C6CBB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639EF-6A19-4E78-03B8-7DBC1173C9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E8345C-E8D4-615A-DCCE-7F8E2BEDF6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E7ADE0-F811-92C4-A7E3-72FFF80D458F}"/>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6" name="Footer Placeholder 5">
            <a:extLst>
              <a:ext uri="{FF2B5EF4-FFF2-40B4-BE49-F238E27FC236}">
                <a16:creationId xmlns:a16="http://schemas.microsoft.com/office/drawing/2014/main" id="{6163CEC5-BD4D-2943-3747-9D461C634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7D702F-D5BE-FEFF-8BBB-2BFF17139549}"/>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237911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4EDA-4FE7-7E69-4329-ABB3C94CB6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397274-1E3F-A857-83BD-889CEF413B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40A217-AABE-DD73-58E8-37E63A2F76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2A57B-A6F0-57BE-E522-DB0B75602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AECD36-D872-24EA-50BE-1F35C68E22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D88022-0F17-5DA3-FCC5-0D289F78AB5F}"/>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8" name="Footer Placeholder 7">
            <a:extLst>
              <a:ext uri="{FF2B5EF4-FFF2-40B4-BE49-F238E27FC236}">
                <a16:creationId xmlns:a16="http://schemas.microsoft.com/office/drawing/2014/main" id="{7C4CD7A8-3651-EF4E-7E20-F5CD7ADE4A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45853A-FF0A-632D-CF78-A68F6580949C}"/>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1501453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9A30-C22A-B8B8-ABEA-10D7B9B0F4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36376-95A1-3D1B-7604-8AE907BC3898}"/>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4" name="Footer Placeholder 3">
            <a:extLst>
              <a:ext uri="{FF2B5EF4-FFF2-40B4-BE49-F238E27FC236}">
                <a16:creationId xmlns:a16="http://schemas.microsoft.com/office/drawing/2014/main" id="{43524186-6032-D0D0-74F8-1C61ABEBF5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35FC61-3FFC-78BA-D903-7F6A1758D395}"/>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383895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47DBA8-17BB-0B36-3B58-12CD54631D2C}"/>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3" name="Footer Placeholder 2">
            <a:extLst>
              <a:ext uri="{FF2B5EF4-FFF2-40B4-BE49-F238E27FC236}">
                <a16:creationId xmlns:a16="http://schemas.microsoft.com/office/drawing/2014/main" id="{1588C9E6-E531-33E7-28AF-D11731C596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6BFF38-8A2E-601B-E423-94DDBCB719AA}"/>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8247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BDDA-ABA8-7E2E-DB01-3DC734CD6E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D856B8-22A0-DBAD-77B9-80B8E26315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99AC8F-89DA-9E66-35AE-D1B8A8FAF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7C43D1-2D61-ACBC-629A-BE451AFCB956}"/>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6" name="Footer Placeholder 5">
            <a:extLst>
              <a:ext uri="{FF2B5EF4-FFF2-40B4-BE49-F238E27FC236}">
                <a16:creationId xmlns:a16="http://schemas.microsoft.com/office/drawing/2014/main" id="{0BA2CE3A-DE9B-25ED-5E91-3CE92E0246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3AC614-035B-C3D7-A1C4-229F1049C01E}"/>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394486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5689D-C178-30A6-5C08-F5E3107E8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29CE81-DB2A-7218-2BFA-3BC044E94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B881F1-2155-74A2-AB24-E28094569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99ACC-FA66-1421-DFE7-ED6644AED43D}"/>
              </a:ext>
            </a:extLst>
          </p:cNvPr>
          <p:cNvSpPr>
            <a:spLocks noGrp="1"/>
          </p:cNvSpPr>
          <p:nvPr>
            <p:ph type="dt" sz="half" idx="10"/>
          </p:nvPr>
        </p:nvSpPr>
        <p:spPr/>
        <p:txBody>
          <a:bodyPr/>
          <a:lstStyle/>
          <a:p>
            <a:fld id="{EB2A89A4-B0D6-46D3-AE51-731752832A13}" type="datetimeFigureOut">
              <a:rPr lang="en-US" smtClean="0"/>
              <a:t>1/20/2024</a:t>
            </a:fld>
            <a:endParaRPr lang="en-US"/>
          </a:p>
        </p:txBody>
      </p:sp>
      <p:sp>
        <p:nvSpPr>
          <p:cNvPr id="6" name="Footer Placeholder 5">
            <a:extLst>
              <a:ext uri="{FF2B5EF4-FFF2-40B4-BE49-F238E27FC236}">
                <a16:creationId xmlns:a16="http://schemas.microsoft.com/office/drawing/2014/main" id="{1DAC0DB1-614F-45BB-48AB-A8CF7D4DB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6C2C1-7DE0-A468-8B40-6725A99C7AC8}"/>
              </a:ext>
            </a:extLst>
          </p:cNvPr>
          <p:cNvSpPr>
            <a:spLocks noGrp="1"/>
          </p:cNvSpPr>
          <p:nvPr>
            <p:ph type="sldNum" sz="quarter" idx="12"/>
          </p:nvPr>
        </p:nvSpPr>
        <p:spPr/>
        <p:txBody>
          <a:bodyPr/>
          <a:lstStyle/>
          <a:p>
            <a:fld id="{48B7C0FD-1001-4B8C-B427-3416855251D7}" type="slidenum">
              <a:rPr lang="en-US" smtClean="0"/>
              <a:t>‹#›</a:t>
            </a:fld>
            <a:endParaRPr lang="en-US"/>
          </a:p>
        </p:txBody>
      </p:sp>
    </p:spTree>
    <p:extLst>
      <p:ext uri="{BB962C8B-B14F-4D97-AF65-F5344CB8AC3E}">
        <p14:creationId xmlns:p14="http://schemas.microsoft.com/office/powerpoint/2010/main" val="426002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F0FEB7-EEF1-CA08-E642-102FCA5D3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6D4EBD-8A40-E495-6E4F-827FEF0088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7FA9E-B82C-42F8-B7D0-74F81F101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A89A4-B0D6-46D3-AE51-731752832A13}" type="datetimeFigureOut">
              <a:rPr lang="en-US" smtClean="0"/>
              <a:t>1/20/2024</a:t>
            </a:fld>
            <a:endParaRPr lang="en-US"/>
          </a:p>
        </p:txBody>
      </p:sp>
      <p:sp>
        <p:nvSpPr>
          <p:cNvPr id="5" name="Footer Placeholder 4">
            <a:extLst>
              <a:ext uri="{FF2B5EF4-FFF2-40B4-BE49-F238E27FC236}">
                <a16:creationId xmlns:a16="http://schemas.microsoft.com/office/drawing/2014/main" id="{330C36DF-D57B-9004-0A91-F8CC1650D5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372ACB-11BD-5F52-5F79-BDE60D6885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7C0FD-1001-4B8C-B427-3416855251D7}" type="slidenum">
              <a:rPr lang="en-US" smtClean="0"/>
              <a:t>‹#›</a:t>
            </a:fld>
            <a:endParaRPr lang="en-US"/>
          </a:p>
        </p:txBody>
      </p:sp>
    </p:spTree>
    <p:extLst>
      <p:ext uri="{BB962C8B-B14F-4D97-AF65-F5344CB8AC3E}">
        <p14:creationId xmlns:p14="http://schemas.microsoft.com/office/powerpoint/2010/main" val="1253275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p:txBody>
          <a:bodyPr/>
          <a:lstStyle/>
          <a:p>
            <a:r>
              <a:rPr lang="en-US" b="1" dirty="0">
                <a:solidFill>
                  <a:srgbClr val="FFFF00"/>
                </a:solidFill>
                <a:latin typeface="Arial" panose="020B0604020202020204" pitchFamily="34" charset="0"/>
                <a:cs typeface="Arial" panose="020B0604020202020204" pitchFamily="34" charset="0"/>
              </a:rPr>
              <a:t>Church Council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750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a:xfrm>
            <a:off x="1595978" y="0"/>
            <a:ext cx="9144000" cy="829516"/>
          </a:xfrm>
        </p:spPr>
        <p:txBody>
          <a:bodyPr>
            <a:noAutofit/>
          </a:bodyPr>
          <a:lstStyle/>
          <a:p>
            <a:r>
              <a:rPr lang="en-US" sz="4800" b="1" dirty="0">
                <a:solidFill>
                  <a:schemeClr val="bg1"/>
                </a:solidFill>
                <a:latin typeface="Arial" panose="020B0604020202020204" pitchFamily="34" charset="0"/>
                <a:cs typeface="Arial" panose="020B0604020202020204" pitchFamily="34" charset="0"/>
              </a:rPr>
              <a:t>Interim Pastor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a:xfrm>
            <a:off x="182515" y="878856"/>
            <a:ext cx="11828972" cy="5308879"/>
          </a:xfrm>
        </p:spPr>
        <p:txBody>
          <a:bodyPr>
            <a:noAutofit/>
          </a:bodyPr>
          <a:lstStyle/>
          <a:p>
            <a:r>
              <a:rPr lang="en-US" sz="3200" b="1" u="sng" dirty="0">
                <a:solidFill>
                  <a:schemeClr val="bg1"/>
                </a:solidFill>
                <a:latin typeface="Arial" panose="020B0604020202020204" pitchFamily="34" charset="0"/>
                <a:cs typeface="Arial" panose="020B0604020202020204" pitchFamily="34" charset="0"/>
              </a:rPr>
              <a:t>What are the interim pastor’s responsibilities?</a:t>
            </a:r>
          </a:p>
          <a:p>
            <a:pPr algn="l"/>
            <a:endParaRPr lang="en-US" sz="1000" b="1" dirty="0">
              <a:solidFill>
                <a:schemeClr val="bg1"/>
              </a:solidFill>
              <a:latin typeface="Arial" panose="020B0604020202020204" pitchFamily="34" charset="0"/>
              <a:cs typeface="Arial" panose="020B0604020202020204" pitchFamily="34" charset="0"/>
            </a:endParaRPr>
          </a:p>
          <a:p>
            <a:pPr algn="l"/>
            <a:r>
              <a:rPr lang="en-US" sz="2800" b="1" dirty="0">
                <a:solidFill>
                  <a:schemeClr val="bg1"/>
                </a:solidFill>
                <a:latin typeface="Arial" panose="020B0604020202020204" pitchFamily="34" charset="0"/>
                <a:cs typeface="Arial" panose="020B0604020202020204" pitchFamily="34" charset="0"/>
              </a:rPr>
              <a:t>- Provide the church a sense of stability, assessment, focus, and encouragement. </a:t>
            </a:r>
          </a:p>
          <a:p>
            <a:pPr algn="l"/>
            <a:r>
              <a:rPr lang="en-US" sz="2800" b="1" dirty="0">
                <a:solidFill>
                  <a:schemeClr val="bg1"/>
                </a:solidFill>
                <a:latin typeface="Arial" panose="020B0604020202020204" pitchFamily="34" charset="0"/>
                <a:cs typeface="Arial" panose="020B0604020202020204" pitchFamily="34" charset="0"/>
              </a:rPr>
              <a:t>- Assist the staff, church council, other leaders, and congregation in any/all processes as needed. </a:t>
            </a:r>
          </a:p>
          <a:p>
            <a:pPr algn="l"/>
            <a:r>
              <a:rPr lang="en-US" sz="2800" b="1" dirty="0">
                <a:solidFill>
                  <a:schemeClr val="bg1"/>
                </a:solidFill>
                <a:latin typeface="Arial" panose="020B0604020202020204" pitchFamily="34" charset="0"/>
                <a:cs typeface="Arial" panose="020B0604020202020204" pitchFamily="34" charset="0"/>
              </a:rPr>
              <a:t>- Train the pastor search team in proven processes and to point to credible resources. </a:t>
            </a:r>
          </a:p>
          <a:p>
            <a:pPr algn="l"/>
            <a:r>
              <a:rPr lang="en-US" sz="2800" b="1" dirty="0">
                <a:solidFill>
                  <a:schemeClr val="bg1"/>
                </a:solidFill>
                <a:latin typeface="Arial" panose="020B0604020202020204" pitchFamily="34" charset="0"/>
                <a:cs typeface="Arial" panose="020B0604020202020204" pitchFamily="34" charset="0"/>
              </a:rPr>
              <a:t>- Primary preacher, but not the only preacher. </a:t>
            </a:r>
          </a:p>
          <a:p>
            <a:pPr algn="l"/>
            <a:r>
              <a:rPr lang="en-US" sz="2800" b="1" dirty="0">
                <a:solidFill>
                  <a:schemeClr val="bg1"/>
                </a:solidFill>
                <a:latin typeface="Arial" panose="020B0604020202020204" pitchFamily="34" charset="0"/>
                <a:cs typeface="Arial" panose="020B0604020202020204" pitchFamily="34" charset="0"/>
              </a:rPr>
              <a:t>- Encourage ministerial staff to lead joyfully and effectively in alignment with church vision/mission.</a:t>
            </a:r>
          </a:p>
          <a:p>
            <a:pPr algn="l">
              <a:lnSpc>
                <a:spcPct val="100000"/>
              </a:lnSpc>
            </a:pPr>
            <a:r>
              <a:rPr lang="en-US" sz="2800" b="1" dirty="0">
                <a:solidFill>
                  <a:schemeClr val="bg1"/>
                </a:solidFill>
                <a:latin typeface="Arial" panose="020B0604020202020204" pitchFamily="34" charset="0"/>
                <a:cs typeface="Arial" panose="020B0604020202020204" pitchFamily="34" charset="0"/>
              </a:rPr>
              <a:t>- Help address any issues, if necessary, in preparation for the future pastor and his family.</a:t>
            </a:r>
          </a:p>
        </p:txBody>
      </p:sp>
    </p:spTree>
    <p:extLst>
      <p:ext uri="{BB962C8B-B14F-4D97-AF65-F5344CB8AC3E}">
        <p14:creationId xmlns:p14="http://schemas.microsoft.com/office/powerpoint/2010/main" val="156326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a:xfrm>
            <a:off x="1622611" y="152400"/>
            <a:ext cx="9144000" cy="829516"/>
          </a:xfrm>
        </p:spPr>
        <p:txBody>
          <a:bodyPr>
            <a:noAutofit/>
          </a:bodyPr>
          <a:lstStyle/>
          <a:p>
            <a:r>
              <a:rPr lang="en-US" sz="4800" b="1" dirty="0">
                <a:solidFill>
                  <a:schemeClr val="bg1"/>
                </a:solidFill>
                <a:latin typeface="Arial" panose="020B0604020202020204" pitchFamily="34" charset="0"/>
                <a:cs typeface="Arial" panose="020B0604020202020204" pitchFamily="34" charset="0"/>
              </a:rPr>
              <a:t>Interim Pastor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a:xfrm>
            <a:off x="205666" y="1084353"/>
            <a:ext cx="11780668" cy="5308879"/>
          </a:xfrm>
        </p:spPr>
        <p:txBody>
          <a:bodyPr>
            <a:noAutofit/>
          </a:bodyPr>
          <a:lstStyle/>
          <a:p>
            <a:pPr>
              <a:lnSpc>
                <a:spcPct val="100000"/>
              </a:lnSpc>
            </a:pPr>
            <a:r>
              <a:rPr lang="en-US" sz="3200" b="1" u="sng" dirty="0">
                <a:solidFill>
                  <a:schemeClr val="bg1"/>
                </a:solidFill>
                <a:latin typeface="Arial" panose="020B0604020202020204" pitchFamily="34" charset="0"/>
                <a:cs typeface="Arial" panose="020B0604020202020204" pitchFamily="34" charset="0"/>
              </a:rPr>
              <a:t>What are an interim pastor’s responsibilities?</a:t>
            </a:r>
          </a:p>
          <a:p>
            <a:pPr algn="l">
              <a:lnSpc>
                <a:spcPct val="100000"/>
              </a:lnSpc>
            </a:pPr>
            <a:endParaRPr lang="en-US" sz="1000" b="1" dirty="0">
              <a:solidFill>
                <a:schemeClr val="bg1"/>
              </a:solidFill>
              <a:latin typeface="Arial" panose="020B0604020202020204" pitchFamily="34" charset="0"/>
              <a:cs typeface="Arial" panose="020B0604020202020204" pitchFamily="34" charset="0"/>
            </a:endParaRPr>
          </a:p>
          <a:p>
            <a:pPr algn="l">
              <a:lnSpc>
                <a:spcPct val="100000"/>
              </a:lnSpc>
            </a:pPr>
            <a:r>
              <a:rPr lang="en-US" sz="2800" b="1" dirty="0">
                <a:solidFill>
                  <a:schemeClr val="bg1"/>
                </a:solidFill>
                <a:latin typeface="Arial" panose="020B0604020202020204" pitchFamily="34" charset="0"/>
                <a:cs typeface="Arial" panose="020B0604020202020204" pitchFamily="34" charset="0"/>
              </a:rPr>
              <a:t>- Ensure adequate pastoral care of the staff, leadership, and congregation but not the sole provider of pastoral care.</a:t>
            </a:r>
          </a:p>
          <a:p>
            <a:pPr algn="l"/>
            <a:r>
              <a:rPr lang="en-US" sz="2800" b="1" dirty="0">
                <a:solidFill>
                  <a:schemeClr val="bg1"/>
                </a:solidFill>
                <a:latin typeface="Arial" panose="020B0604020202020204" pitchFamily="34" charset="0"/>
                <a:cs typeface="Arial" panose="020B0604020202020204" pitchFamily="34" charset="0"/>
              </a:rPr>
              <a:t>- Work with staff, church council, and volunteers to ensure all ministries of the church are functioning.</a:t>
            </a:r>
          </a:p>
          <a:p>
            <a:pPr algn="l"/>
            <a:r>
              <a:rPr lang="en-US" sz="2800" b="1" dirty="0">
                <a:solidFill>
                  <a:schemeClr val="bg1"/>
                </a:solidFill>
                <a:latin typeface="Arial" panose="020B0604020202020204" pitchFamily="34" charset="0"/>
                <a:cs typeface="Arial" panose="020B0604020202020204" pitchFamily="34" charset="0"/>
              </a:rPr>
              <a:t>- Coordinate with the worship leaders in planning and delivery of Sunday worship/special services at Bastrop.</a:t>
            </a:r>
          </a:p>
          <a:p>
            <a:pPr algn="l"/>
            <a:r>
              <a:rPr lang="en-US" sz="2800" b="1" dirty="0">
                <a:solidFill>
                  <a:schemeClr val="bg1"/>
                </a:solidFill>
                <a:latin typeface="Arial" panose="020B0604020202020204" pitchFamily="34" charset="0"/>
                <a:cs typeface="Arial" panose="020B0604020202020204" pitchFamily="34" charset="0"/>
              </a:rPr>
              <a:t>- Provide evaluation of overall church health and help develop actions for correction or improvement.</a:t>
            </a:r>
          </a:p>
          <a:p>
            <a:pPr algn="l"/>
            <a:r>
              <a:rPr lang="en-US" sz="2800" b="1" dirty="0">
                <a:solidFill>
                  <a:schemeClr val="bg1"/>
                </a:solidFill>
                <a:latin typeface="Arial" panose="020B0604020202020204" pitchFamily="34" charset="0"/>
                <a:cs typeface="Arial" panose="020B0604020202020204" pitchFamily="34" charset="0"/>
              </a:rPr>
              <a:t>- To always uphold the integrity, doctrines, values, statement of faith, constitution, and by-laws of the church.</a:t>
            </a:r>
          </a:p>
        </p:txBody>
      </p:sp>
    </p:spTree>
    <p:extLst>
      <p:ext uri="{BB962C8B-B14F-4D97-AF65-F5344CB8AC3E}">
        <p14:creationId xmlns:p14="http://schemas.microsoft.com/office/powerpoint/2010/main" val="80701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a:xfrm>
            <a:off x="1551631" y="0"/>
            <a:ext cx="9144000" cy="829516"/>
          </a:xfrm>
        </p:spPr>
        <p:txBody>
          <a:bodyPr>
            <a:noAutofit/>
          </a:bodyPr>
          <a:lstStyle/>
          <a:p>
            <a:r>
              <a:rPr lang="en-US" sz="4800" b="1" dirty="0">
                <a:solidFill>
                  <a:schemeClr val="bg1"/>
                </a:solidFill>
                <a:latin typeface="Arial" panose="020B0604020202020204" pitchFamily="34" charset="0"/>
                <a:cs typeface="Arial" panose="020B0604020202020204" pitchFamily="34" charset="0"/>
              </a:rPr>
              <a:t>Interim Pastor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a:xfrm>
            <a:off x="235778" y="913854"/>
            <a:ext cx="11775707" cy="5681742"/>
          </a:xfrm>
        </p:spPr>
        <p:txBody>
          <a:bodyPr>
            <a:normAutofit fontScale="25000" lnSpcReduction="20000"/>
          </a:bodyPr>
          <a:lstStyle/>
          <a:p>
            <a:r>
              <a:rPr lang="en-US" sz="12800" b="1" u="sng" dirty="0">
                <a:solidFill>
                  <a:schemeClr val="bg1"/>
                </a:solidFill>
                <a:latin typeface="Arial" panose="020B0604020202020204" pitchFamily="34" charset="0"/>
                <a:cs typeface="Arial" panose="020B0604020202020204" pitchFamily="34" charset="0"/>
              </a:rPr>
              <a:t>Interim Structure within the CBC Governance?</a:t>
            </a:r>
          </a:p>
          <a:p>
            <a:pPr algn="l">
              <a:lnSpc>
                <a:spcPct val="120000"/>
              </a:lnSpc>
            </a:pPr>
            <a:r>
              <a:rPr lang="en-US" sz="9600" b="1" dirty="0">
                <a:solidFill>
                  <a:schemeClr val="bg1"/>
                </a:solidFill>
                <a:latin typeface="Arial" panose="020B0604020202020204" pitchFamily="34" charset="0"/>
                <a:cs typeface="Arial" panose="020B0604020202020204" pitchFamily="34" charset="0"/>
              </a:rPr>
              <a:t>- The Church Council will grant the interim pastor authority to accomplish the previous responsibilities.</a:t>
            </a:r>
          </a:p>
          <a:p>
            <a:pPr algn="l">
              <a:lnSpc>
                <a:spcPct val="120000"/>
              </a:lnSpc>
            </a:pPr>
            <a:r>
              <a:rPr lang="en-US" sz="9600" b="1" dirty="0">
                <a:solidFill>
                  <a:schemeClr val="bg1"/>
                </a:solidFill>
                <a:latin typeface="Arial" panose="020B0604020202020204" pitchFamily="34" charset="0"/>
                <a:cs typeface="Arial" panose="020B0604020202020204" pitchFamily="34" charset="0"/>
              </a:rPr>
              <a:t>- The interim pastor will operate under the authority of and reports to the CBC Church Council.</a:t>
            </a:r>
          </a:p>
          <a:p>
            <a:pPr algn="l">
              <a:lnSpc>
                <a:spcPct val="120000"/>
              </a:lnSpc>
            </a:pPr>
            <a:r>
              <a:rPr lang="en-US" sz="9600" b="1" dirty="0">
                <a:solidFill>
                  <a:schemeClr val="bg1"/>
                </a:solidFill>
                <a:latin typeface="Arial" panose="020B0604020202020204" pitchFamily="34" charset="0"/>
                <a:cs typeface="Arial" panose="020B0604020202020204" pitchFamily="34" charset="0"/>
              </a:rPr>
              <a:t>- The interim pastor will not have authority to hire/fire, operate outside of budget, constitution, and by-laws.</a:t>
            </a:r>
          </a:p>
          <a:p>
            <a:pPr algn="l">
              <a:lnSpc>
                <a:spcPct val="120000"/>
              </a:lnSpc>
            </a:pPr>
            <a:r>
              <a:rPr lang="en-US" sz="9600" b="1" dirty="0">
                <a:solidFill>
                  <a:schemeClr val="bg1"/>
                </a:solidFill>
                <a:latin typeface="Arial" panose="020B0604020202020204" pitchFamily="34" charset="0"/>
                <a:cs typeface="Arial" panose="020B0604020202020204" pitchFamily="34" charset="0"/>
              </a:rPr>
              <a:t>- The interim pastor will not have authority in major decision making but can offer suggestions freely. The burden of decisions belongs to the church.</a:t>
            </a:r>
          </a:p>
          <a:p>
            <a:pPr algn="l">
              <a:lnSpc>
                <a:spcPct val="120000"/>
              </a:lnSpc>
            </a:pPr>
            <a:r>
              <a:rPr lang="en-US" sz="9600" b="1" dirty="0">
                <a:solidFill>
                  <a:schemeClr val="bg1"/>
                </a:solidFill>
                <a:latin typeface="Arial" panose="020B0604020202020204" pitchFamily="34" charset="0"/>
                <a:cs typeface="Arial" panose="020B0604020202020204" pitchFamily="34" charset="0"/>
              </a:rPr>
              <a:t>- The interim pastor is not a member of any committee and will not vote at any meetings. The interim pastor can attend meetings deemed necessary or as requested.</a:t>
            </a:r>
          </a:p>
          <a:p>
            <a:pPr algn="l">
              <a:lnSpc>
                <a:spcPct val="120000"/>
              </a:lnSpc>
            </a:pPr>
            <a:r>
              <a:rPr lang="en-US" sz="9600" b="1" dirty="0">
                <a:solidFill>
                  <a:schemeClr val="bg1"/>
                </a:solidFill>
                <a:latin typeface="Arial" panose="020B0604020202020204" pitchFamily="34" charset="0"/>
                <a:cs typeface="Arial" panose="020B0604020202020204" pitchFamily="34" charset="0"/>
              </a:rPr>
              <a:t>- Currently compensating Alex out of the vacant senior pastor budget at $1250 per week including per diem. </a:t>
            </a:r>
          </a:p>
        </p:txBody>
      </p:sp>
    </p:spTree>
    <p:extLst>
      <p:ext uri="{BB962C8B-B14F-4D97-AF65-F5344CB8AC3E}">
        <p14:creationId xmlns:p14="http://schemas.microsoft.com/office/powerpoint/2010/main" val="2957463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p:txBody>
          <a:bodyPr/>
          <a:lstStyle/>
          <a:p>
            <a:r>
              <a:rPr lang="en-US" b="1" dirty="0">
                <a:solidFill>
                  <a:srgbClr val="FFFF00"/>
                </a:solidFill>
                <a:latin typeface="Arial" panose="020B0604020202020204" pitchFamily="34" charset="0"/>
                <a:cs typeface="Arial" panose="020B0604020202020204" pitchFamily="34" charset="0"/>
              </a:rPr>
              <a:t>Children and Student Pastors Search</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p:txBody>
          <a:bodyPr>
            <a:normAutofit/>
          </a:bodyPr>
          <a:lstStyle/>
          <a:p>
            <a:r>
              <a:rPr lang="en-US" sz="3600" b="1" i="1" dirty="0">
                <a:solidFill>
                  <a:srgbClr val="FFFF00"/>
                </a:solidFill>
              </a:rPr>
              <a:t>Ross Winton</a:t>
            </a:r>
          </a:p>
          <a:p>
            <a:endParaRPr lang="en-US" sz="3600" dirty="0"/>
          </a:p>
        </p:txBody>
      </p:sp>
    </p:spTree>
    <p:extLst>
      <p:ext uri="{BB962C8B-B14F-4D97-AF65-F5344CB8AC3E}">
        <p14:creationId xmlns:p14="http://schemas.microsoft.com/office/powerpoint/2010/main" val="881554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a:xfrm>
            <a:off x="248575" y="100386"/>
            <a:ext cx="11674136" cy="822892"/>
          </a:xfrm>
        </p:spPr>
        <p:txBody>
          <a:bodyPr>
            <a:normAutofit/>
          </a:bodyPr>
          <a:lstStyle/>
          <a:p>
            <a:r>
              <a:rPr lang="en-US" sz="4800" b="1" dirty="0">
                <a:solidFill>
                  <a:schemeClr val="bg1"/>
                </a:solidFill>
                <a:latin typeface="Arial" panose="020B0604020202020204" pitchFamily="34" charset="0"/>
                <a:cs typeface="Arial" panose="020B0604020202020204" pitchFamily="34" charset="0"/>
              </a:rPr>
              <a:t>Children &amp; Student Pastor Teams</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a:xfrm>
            <a:off x="177553" y="1089080"/>
            <a:ext cx="11745158" cy="5230340"/>
          </a:xfrm>
        </p:spPr>
        <p:txBody>
          <a:bodyPr>
            <a:noAutofit/>
          </a:bodyPr>
          <a:lstStyle/>
          <a:p>
            <a:pPr algn="l"/>
            <a:r>
              <a:rPr lang="en-US" sz="2800" b="1" dirty="0">
                <a:solidFill>
                  <a:schemeClr val="bg1"/>
                </a:solidFill>
              </a:rPr>
              <a:t>Two teams were organized in early November to fill the current vacancies. Members had to be members of at least one year, actively serving and supporting the ministries of CBC in particular Children’s and Student ministry. Attempted to balance committee members between campuses.</a:t>
            </a:r>
          </a:p>
          <a:p>
            <a:pPr algn="l"/>
            <a:endParaRPr lang="en-US" sz="900" b="1" dirty="0">
              <a:solidFill>
                <a:schemeClr val="bg1"/>
              </a:solidFill>
            </a:endParaRPr>
          </a:p>
          <a:p>
            <a:pPr algn="l"/>
            <a:r>
              <a:rPr lang="en-US" b="1" u="sng" dirty="0">
                <a:solidFill>
                  <a:srgbClr val="FFFF00"/>
                </a:solidFill>
              </a:rPr>
              <a:t>Children’s Ministry Pastor Search Team</a:t>
            </a:r>
            <a:r>
              <a:rPr lang="en-US" b="1" dirty="0">
                <a:solidFill>
                  <a:srgbClr val="FFFF00"/>
                </a:solidFill>
              </a:rPr>
              <a:t>:</a:t>
            </a:r>
          </a:p>
          <a:p>
            <a:pPr algn="l"/>
            <a:r>
              <a:rPr lang="en-US" b="1" dirty="0">
                <a:solidFill>
                  <a:schemeClr val="bg1"/>
                </a:solidFill>
              </a:rPr>
              <a:t>- Nicole Garner 	      - Michael McNabb</a:t>
            </a:r>
          </a:p>
          <a:p>
            <a:pPr algn="l"/>
            <a:r>
              <a:rPr lang="en-US" b="1" dirty="0">
                <a:solidFill>
                  <a:schemeClr val="bg1"/>
                </a:solidFill>
              </a:rPr>
              <a:t>- Ruth McNabb</a:t>
            </a:r>
          </a:p>
          <a:p>
            <a:pPr algn="l"/>
            <a:endParaRPr lang="en-US" sz="1600" b="1" dirty="0">
              <a:solidFill>
                <a:schemeClr val="bg1"/>
              </a:solidFill>
            </a:endParaRPr>
          </a:p>
          <a:p>
            <a:pPr algn="l"/>
            <a:r>
              <a:rPr lang="en-US" b="1" u="sng" dirty="0">
                <a:solidFill>
                  <a:srgbClr val="FFFF00"/>
                </a:solidFill>
              </a:rPr>
              <a:t>Student Ministry Pastor Search Team</a:t>
            </a:r>
            <a:r>
              <a:rPr lang="en-US" b="1" dirty="0">
                <a:solidFill>
                  <a:srgbClr val="FFFF00"/>
                </a:solidFill>
              </a:rPr>
              <a:t>:</a:t>
            </a:r>
          </a:p>
          <a:p>
            <a:pPr algn="l"/>
            <a:r>
              <a:rPr lang="en-US" b="1" dirty="0">
                <a:solidFill>
                  <a:schemeClr val="bg1"/>
                </a:solidFill>
              </a:rPr>
              <a:t>- Josh Workman 	      - </a:t>
            </a:r>
            <a:r>
              <a:rPr lang="en-US" b="1" dirty="0" err="1">
                <a:solidFill>
                  <a:schemeClr val="bg1"/>
                </a:solidFill>
              </a:rPr>
              <a:t>Karessa</a:t>
            </a:r>
            <a:r>
              <a:rPr lang="en-US" b="1" dirty="0">
                <a:solidFill>
                  <a:schemeClr val="bg1"/>
                </a:solidFill>
              </a:rPr>
              <a:t> Parish</a:t>
            </a:r>
          </a:p>
          <a:p>
            <a:pPr algn="l"/>
            <a:r>
              <a:rPr lang="en-US" b="1" dirty="0">
                <a:solidFill>
                  <a:schemeClr val="bg1"/>
                </a:solidFill>
              </a:rPr>
              <a:t>- April &amp; Scott Holmes     - Amy </a:t>
            </a:r>
            <a:r>
              <a:rPr lang="en-US" b="1" dirty="0" err="1">
                <a:solidFill>
                  <a:schemeClr val="bg1"/>
                </a:solidFill>
              </a:rPr>
              <a:t>Wadum</a:t>
            </a:r>
            <a:endParaRPr lang="en-US" b="1" dirty="0">
              <a:solidFill>
                <a:schemeClr val="bg1"/>
              </a:solidFill>
            </a:endParaRPr>
          </a:p>
          <a:p>
            <a:pPr algn="l"/>
            <a:r>
              <a:rPr lang="en-US" b="1" dirty="0">
                <a:solidFill>
                  <a:schemeClr val="bg1"/>
                </a:solidFill>
              </a:rPr>
              <a:t>- Marty Mercer</a:t>
            </a:r>
          </a:p>
          <a:p>
            <a:pPr algn="l"/>
            <a:endParaRPr lang="en-US" sz="2000" dirty="0">
              <a:solidFill>
                <a:schemeClr val="bg1"/>
              </a:solidFill>
            </a:endParaRPr>
          </a:p>
        </p:txBody>
      </p:sp>
      <p:sp>
        <p:nvSpPr>
          <p:cNvPr id="4" name="Subtitle 2">
            <a:extLst>
              <a:ext uri="{FF2B5EF4-FFF2-40B4-BE49-F238E27FC236}">
                <a16:creationId xmlns:a16="http://schemas.microsoft.com/office/drawing/2014/main" id="{D5EDB122-2D2A-D7BF-095E-3A053009763F}"/>
              </a:ext>
            </a:extLst>
          </p:cNvPr>
          <p:cNvSpPr txBox="1">
            <a:spLocks/>
          </p:cNvSpPr>
          <p:nvPr/>
        </p:nvSpPr>
        <p:spPr>
          <a:xfrm>
            <a:off x="6178423" y="2857767"/>
            <a:ext cx="5836024" cy="30354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solidFill>
                  <a:schemeClr val="bg1"/>
                </a:solidFill>
              </a:rPr>
              <a:t>Both teams established that we were looking to fill </a:t>
            </a:r>
            <a:r>
              <a:rPr lang="en-US" b="1" dirty="0">
                <a:solidFill>
                  <a:srgbClr val="FFFF00"/>
                </a:solidFill>
              </a:rPr>
              <a:t>pastoral positions</a:t>
            </a:r>
            <a:r>
              <a:rPr lang="en-US" b="1" dirty="0">
                <a:solidFill>
                  <a:schemeClr val="bg1"/>
                </a:solidFill>
              </a:rPr>
              <a:t>.</a:t>
            </a:r>
          </a:p>
          <a:p>
            <a:pPr algn="l"/>
            <a:r>
              <a:rPr lang="en-US" b="1" dirty="0">
                <a:solidFill>
                  <a:schemeClr val="bg1"/>
                </a:solidFill>
              </a:rPr>
              <a:t>Developed </a:t>
            </a:r>
            <a:r>
              <a:rPr lang="en-US" b="1" dirty="0">
                <a:solidFill>
                  <a:srgbClr val="FFFF00"/>
                </a:solidFill>
              </a:rPr>
              <a:t>position descriptions and qualifications </a:t>
            </a:r>
            <a:r>
              <a:rPr lang="en-US" b="1" dirty="0">
                <a:solidFill>
                  <a:schemeClr val="bg1"/>
                </a:solidFill>
              </a:rPr>
              <a:t>for the kind of candidate we are looking for. </a:t>
            </a:r>
          </a:p>
          <a:p>
            <a:pPr algn="l"/>
            <a:r>
              <a:rPr lang="en-US" b="1" dirty="0">
                <a:solidFill>
                  <a:srgbClr val="FFFF00"/>
                </a:solidFill>
              </a:rPr>
              <a:t>Envisioned the direction </a:t>
            </a:r>
            <a:r>
              <a:rPr lang="en-US" b="1" dirty="0">
                <a:solidFill>
                  <a:schemeClr val="bg1"/>
                </a:solidFill>
              </a:rPr>
              <a:t>of these two ministry areas and what they could look like going forward. </a:t>
            </a:r>
          </a:p>
          <a:p>
            <a:pPr algn="l"/>
            <a:r>
              <a:rPr lang="en-US" b="1" dirty="0">
                <a:solidFill>
                  <a:schemeClr val="bg1"/>
                </a:solidFill>
              </a:rPr>
              <a:t>Teams will complete PST training </a:t>
            </a:r>
            <a:r>
              <a:rPr lang="en-US" b="1">
                <a:solidFill>
                  <a:schemeClr val="bg1"/>
                </a:solidFill>
              </a:rPr>
              <a:t>tomorrow night </a:t>
            </a:r>
            <a:r>
              <a:rPr lang="en-US" b="1" dirty="0">
                <a:solidFill>
                  <a:schemeClr val="bg1"/>
                </a:solidFill>
              </a:rPr>
              <a:t>and then </a:t>
            </a:r>
            <a:r>
              <a:rPr lang="en-US" b="1" dirty="0">
                <a:solidFill>
                  <a:srgbClr val="FFFF00"/>
                </a:solidFill>
              </a:rPr>
              <a:t>positions will be posted.</a:t>
            </a:r>
          </a:p>
        </p:txBody>
      </p:sp>
    </p:spTree>
    <p:extLst>
      <p:ext uri="{BB962C8B-B14F-4D97-AF65-F5344CB8AC3E}">
        <p14:creationId xmlns:p14="http://schemas.microsoft.com/office/powerpoint/2010/main" val="876873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p:txBody>
          <a:bodyPr/>
          <a:lstStyle/>
          <a:p>
            <a:r>
              <a:rPr lang="en-US" b="1" dirty="0">
                <a:solidFill>
                  <a:srgbClr val="FFFF00"/>
                </a:solidFill>
                <a:latin typeface="Arial" panose="020B0604020202020204" pitchFamily="34" charset="0"/>
                <a:cs typeface="Arial" panose="020B0604020202020204" pitchFamily="34" charset="0"/>
              </a:rPr>
              <a:t>Pastor Search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p:txBody>
          <a:bodyPr>
            <a:normAutofit/>
          </a:bodyPr>
          <a:lstStyle/>
          <a:p>
            <a:r>
              <a:rPr lang="en-US" sz="3600" b="1" i="1" dirty="0">
                <a:solidFill>
                  <a:srgbClr val="FFFF00"/>
                </a:solidFill>
              </a:rPr>
              <a:t>Jim Jordan</a:t>
            </a:r>
          </a:p>
        </p:txBody>
      </p:sp>
    </p:spTree>
    <p:extLst>
      <p:ext uri="{BB962C8B-B14F-4D97-AF65-F5344CB8AC3E}">
        <p14:creationId xmlns:p14="http://schemas.microsoft.com/office/powerpoint/2010/main" val="4148751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804D2-C9DC-7C34-CFD4-3F96CF6C6FE7}"/>
              </a:ext>
            </a:extLst>
          </p:cNvPr>
          <p:cNvSpPr>
            <a:spLocks noGrp="1"/>
          </p:cNvSpPr>
          <p:nvPr>
            <p:ph type="title"/>
          </p:nvPr>
        </p:nvSpPr>
        <p:spPr>
          <a:xfrm>
            <a:off x="838200" y="78255"/>
            <a:ext cx="10515600" cy="1325563"/>
          </a:xfrm>
        </p:spPr>
        <p:txBody>
          <a:bodyPr>
            <a:normAutofit/>
          </a:bodyPr>
          <a:lstStyle/>
          <a:p>
            <a:pPr algn="ctr"/>
            <a:r>
              <a:rPr lang="en-US" sz="4800" b="1" dirty="0">
                <a:solidFill>
                  <a:schemeClr val="bg1"/>
                </a:solidFill>
                <a:latin typeface="Arial" panose="020B0604020202020204" pitchFamily="34" charset="0"/>
                <a:cs typeface="Arial" panose="020B0604020202020204" pitchFamily="34" charset="0"/>
              </a:rPr>
              <a:t>Current Pastor Search Team</a:t>
            </a:r>
          </a:p>
        </p:txBody>
      </p:sp>
      <p:sp>
        <p:nvSpPr>
          <p:cNvPr id="3" name="Content Placeholder 2">
            <a:extLst>
              <a:ext uri="{FF2B5EF4-FFF2-40B4-BE49-F238E27FC236}">
                <a16:creationId xmlns:a16="http://schemas.microsoft.com/office/drawing/2014/main" id="{1E898809-677B-6CC4-C62E-E90C137CD492}"/>
              </a:ext>
            </a:extLst>
          </p:cNvPr>
          <p:cNvSpPr>
            <a:spLocks noGrp="1"/>
          </p:cNvSpPr>
          <p:nvPr>
            <p:ph idx="1"/>
          </p:nvPr>
        </p:nvSpPr>
        <p:spPr>
          <a:xfrm>
            <a:off x="236483" y="1825625"/>
            <a:ext cx="11627069" cy="4772244"/>
          </a:xfrm>
        </p:spPr>
        <p:txBody>
          <a:bodyPr>
            <a:normAutofit/>
          </a:bodyPr>
          <a:lstStyle/>
          <a:p>
            <a:r>
              <a:rPr lang="en-US" sz="3200" dirty="0">
                <a:solidFill>
                  <a:schemeClr val="bg1"/>
                </a:solidFill>
                <a:latin typeface="Arial" panose="020B0604020202020204" pitchFamily="34" charset="0"/>
                <a:cs typeface="Arial" panose="020B0604020202020204" pitchFamily="34" charset="0"/>
              </a:rPr>
              <a:t>First, many thanks to all of  the past team members for their faithful service! </a:t>
            </a:r>
          </a:p>
          <a:p>
            <a:r>
              <a:rPr lang="en-US" sz="3200" dirty="0">
                <a:solidFill>
                  <a:schemeClr val="bg1"/>
                </a:solidFill>
                <a:latin typeface="Arial" panose="020B0604020202020204" pitchFamily="34" charset="0"/>
                <a:cs typeface="Arial" panose="020B0604020202020204" pitchFamily="34" charset="0"/>
              </a:rPr>
              <a:t>The current team is Jim Jordan, Keanan Foley, Jason Hoffman, Teresa Carroll and Kasey Hoffman. This brings the team to the minimum size of 5 outlined in the by-laws.</a:t>
            </a:r>
          </a:p>
          <a:p>
            <a:r>
              <a:rPr lang="en-US" sz="3200" dirty="0">
                <a:solidFill>
                  <a:schemeClr val="bg1"/>
                </a:solidFill>
                <a:latin typeface="Arial" panose="020B0604020202020204" pitchFamily="34" charset="0"/>
                <a:cs typeface="Arial" panose="020B0604020202020204" pitchFamily="34" charset="0"/>
              </a:rPr>
              <a:t>Alex Gonzales will the take the teams through additional training tomorrow night and the staff and leadership through an organization review process. </a:t>
            </a:r>
          </a:p>
          <a:p>
            <a:r>
              <a:rPr lang="en-US" sz="3200" dirty="0">
                <a:solidFill>
                  <a:schemeClr val="bg1"/>
                </a:solidFill>
                <a:latin typeface="Arial" panose="020B0604020202020204" pitchFamily="34" charset="0"/>
                <a:cs typeface="Arial" panose="020B0604020202020204" pitchFamily="34" charset="0"/>
              </a:rPr>
              <a:t>Pastor Search activity will resume tomorrow night at training.</a:t>
            </a:r>
          </a:p>
        </p:txBody>
      </p:sp>
    </p:spTree>
    <p:extLst>
      <p:ext uri="{BB962C8B-B14F-4D97-AF65-F5344CB8AC3E}">
        <p14:creationId xmlns:p14="http://schemas.microsoft.com/office/powerpoint/2010/main" val="250885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p:txBody>
          <a:bodyPr/>
          <a:lstStyle/>
          <a:p>
            <a:r>
              <a:rPr lang="en-US" b="1" dirty="0">
                <a:solidFill>
                  <a:srgbClr val="FFFF00"/>
                </a:solidFill>
                <a:latin typeface="Arial" panose="020B0604020202020204" pitchFamily="34" charset="0"/>
                <a:cs typeface="Arial" panose="020B0604020202020204" pitchFamily="34" charset="0"/>
              </a:rPr>
              <a:t>A Multi-Site Strategy</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p:txBody>
          <a:bodyPr>
            <a:normAutofit/>
          </a:bodyPr>
          <a:lstStyle/>
          <a:p>
            <a:r>
              <a:rPr lang="en-US" sz="3600" b="1" i="1" dirty="0">
                <a:solidFill>
                  <a:srgbClr val="FFFF00"/>
                </a:solidFill>
              </a:rPr>
              <a:t>Jim Jordan</a:t>
            </a:r>
          </a:p>
          <a:p>
            <a:endParaRPr lang="en-US" sz="3600" dirty="0"/>
          </a:p>
        </p:txBody>
      </p:sp>
    </p:spTree>
    <p:extLst>
      <p:ext uri="{BB962C8B-B14F-4D97-AF65-F5344CB8AC3E}">
        <p14:creationId xmlns:p14="http://schemas.microsoft.com/office/powerpoint/2010/main" val="1485285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7F1958-B1E3-E5FA-A673-A53883A4026C}"/>
              </a:ext>
            </a:extLst>
          </p:cNvPr>
          <p:cNvSpPr>
            <a:spLocks noGrp="1"/>
          </p:cNvSpPr>
          <p:nvPr>
            <p:ph type="title"/>
          </p:nvPr>
        </p:nvSpPr>
        <p:spPr>
          <a:xfrm>
            <a:off x="838200" y="93184"/>
            <a:ext cx="10515600" cy="971969"/>
          </a:xfrm>
        </p:spPr>
        <p:txBody>
          <a:bodyPr>
            <a:normAutofit/>
          </a:bodyPr>
          <a:lstStyle/>
          <a:p>
            <a:pPr algn="ctr"/>
            <a:r>
              <a:rPr lang="en-US" sz="4800" b="1" dirty="0">
                <a:solidFill>
                  <a:schemeClr val="bg1"/>
                </a:solidFill>
                <a:latin typeface="Arial" panose="020B0604020202020204" pitchFamily="34" charset="0"/>
                <a:cs typeface="Arial" panose="020B0604020202020204" pitchFamily="34" charset="0"/>
              </a:rPr>
              <a:t>Multi-site Strategy	</a:t>
            </a:r>
          </a:p>
        </p:txBody>
      </p:sp>
      <p:pic>
        <p:nvPicPr>
          <p:cNvPr id="7" name="Picture 6" descr="Diagram of a diagram of a church">
            <a:extLst>
              <a:ext uri="{FF2B5EF4-FFF2-40B4-BE49-F238E27FC236}">
                <a16:creationId xmlns:a16="http://schemas.microsoft.com/office/drawing/2014/main" id="{4A8B3AF2-323D-C435-1D65-F95DE71E47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8702" y="1272057"/>
            <a:ext cx="7447923" cy="5585943"/>
          </a:xfrm>
          <a:prstGeom prst="rect">
            <a:avLst/>
          </a:prstGeom>
        </p:spPr>
      </p:pic>
      <p:sp>
        <p:nvSpPr>
          <p:cNvPr id="8" name="TextBox 7">
            <a:extLst>
              <a:ext uri="{FF2B5EF4-FFF2-40B4-BE49-F238E27FC236}">
                <a16:creationId xmlns:a16="http://schemas.microsoft.com/office/drawing/2014/main" id="{B84D2A98-434D-E872-F092-93901B5A6522}"/>
              </a:ext>
            </a:extLst>
          </p:cNvPr>
          <p:cNvSpPr txBox="1"/>
          <p:nvPr/>
        </p:nvSpPr>
        <p:spPr>
          <a:xfrm>
            <a:off x="0" y="1280483"/>
            <a:ext cx="3994030" cy="5693866"/>
          </a:xfrm>
          <a:prstGeom prst="rect">
            <a:avLst/>
          </a:prstGeom>
          <a:noFill/>
          <a:ln w="25400">
            <a:solidFill>
              <a:schemeClr val="bg1"/>
            </a:solidFill>
          </a:ln>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Why This Strategy</a:t>
            </a:r>
          </a:p>
          <a:p>
            <a:endParaRPr lang="en-US" sz="2000" dirty="0">
              <a:solidFill>
                <a:schemeClr val="bg1"/>
              </a:solidFill>
              <a:latin typeface="Arial" panose="020B0604020202020204" pitchFamily="34" charset="0"/>
              <a:cs typeface="Arial" panose="020B0604020202020204" pitchFamily="34" charset="0"/>
            </a:endParaRPr>
          </a:p>
          <a:p>
            <a:pPr algn="ctr"/>
            <a:r>
              <a:rPr lang="en-US" sz="2400" b="1" dirty="0">
                <a:solidFill>
                  <a:schemeClr val="bg1"/>
                </a:solidFill>
                <a:latin typeface="Arial" panose="020B0604020202020204" pitchFamily="34" charset="0"/>
                <a:cs typeface="Arial" panose="020B0604020202020204" pitchFamily="34" charset="0"/>
              </a:rPr>
              <a:t>A common vocabulary when staring a new work.</a:t>
            </a:r>
          </a:p>
          <a:p>
            <a:pPr algn="ctr"/>
            <a:endParaRPr lang="en-US" sz="2400" b="1" dirty="0">
              <a:solidFill>
                <a:schemeClr val="bg1"/>
              </a:solidFill>
              <a:latin typeface="Arial" panose="020B0604020202020204" pitchFamily="34" charset="0"/>
              <a:cs typeface="Arial" panose="020B0604020202020204" pitchFamily="34" charset="0"/>
            </a:endParaRPr>
          </a:p>
          <a:p>
            <a:pPr algn="ctr"/>
            <a:r>
              <a:rPr lang="en-US" sz="2400" b="1" dirty="0">
                <a:solidFill>
                  <a:schemeClr val="bg1"/>
                </a:solidFill>
                <a:latin typeface="Arial" panose="020B0604020202020204" pitchFamily="34" charset="0"/>
                <a:cs typeface="Arial" panose="020B0604020202020204" pitchFamily="34" charset="0"/>
              </a:rPr>
              <a:t>Allows God to lead change in the future.</a:t>
            </a:r>
          </a:p>
          <a:p>
            <a:pPr algn="ctr"/>
            <a:endParaRPr lang="en-US" sz="2400" b="1" dirty="0">
              <a:solidFill>
                <a:schemeClr val="bg1"/>
              </a:solidFill>
              <a:latin typeface="Arial" panose="020B0604020202020204" pitchFamily="34" charset="0"/>
              <a:cs typeface="Arial" panose="020B0604020202020204" pitchFamily="34" charset="0"/>
            </a:endParaRPr>
          </a:p>
          <a:p>
            <a:pPr algn="ctr"/>
            <a:r>
              <a:rPr lang="en-US" sz="2400" b="1" dirty="0">
                <a:solidFill>
                  <a:schemeClr val="bg1"/>
                </a:solidFill>
                <a:latin typeface="Arial" panose="020B0604020202020204" pitchFamily="34" charset="0"/>
                <a:cs typeface="Arial" panose="020B0604020202020204" pitchFamily="34" charset="0"/>
              </a:rPr>
              <a:t>A clearer path for a campus to transition to independence, if led by God.</a:t>
            </a:r>
          </a:p>
          <a:p>
            <a:pPr algn="ctr"/>
            <a:endParaRPr lang="en-US" sz="2400" b="1" dirty="0">
              <a:solidFill>
                <a:schemeClr val="bg1"/>
              </a:solidFill>
              <a:latin typeface="Arial" panose="020B0604020202020204" pitchFamily="34" charset="0"/>
              <a:cs typeface="Arial" panose="020B0604020202020204" pitchFamily="34" charset="0"/>
            </a:endParaRPr>
          </a:p>
          <a:p>
            <a:pPr algn="ctr"/>
            <a:r>
              <a:rPr lang="en-US" sz="2400" b="1" dirty="0">
                <a:solidFill>
                  <a:schemeClr val="bg1"/>
                </a:solidFill>
                <a:latin typeface="Arial" panose="020B0604020202020204" pitchFamily="34" charset="0"/>
                <a:cs typeface="Arial" panose="020B0604020202020204" pitchFamily="34" charset="0"/>
              </a:rPr>
              <a:t>Foster healthy church growth.</a:t>
            </a:r>
          </a:p>
        </p:txBody>
      </p:sp>
    </p:spTree>
    <p:extLst>
      <p:ext uri="{BB962C8B-B14F-4D97-AF65-F5344CB8AC3E}">
        <p14:creationId xmlns:p14="http://schemas.microsoft.com/office/powerpoint/2010/main" val="3604342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7F1958-B1E3-E5FA-A673-A53883A4026C}"/>
              </a:ext>
            </a:extLst>
          </p:cNvPr>
          <p:cNvSpPr>
            <a:spLocks noGrp="1"/>
          </p:cNvSpPr>
          <p:nvPr>
            <p:ph type="title"/>
          </p:nvPr>
        </p:nvSpPr>
        <p:spPr/>
        <p:txBody>
          <a:bodyPr>
            <a:normAutofit/>
          </a:bodyPr>
          <a:lstStyle/>
          <a:p>
            <a:pPr algn="ctr"/>
            <a:r>
              <a:rPr lang="en-US" sz="4800" b="1" dirty="0">
                <a:solidFill>
                  <a:schemeClr val="bg1"/>
                </a:solidFill>
                <a:latin typeface="Arial" panose="020B0604020202020204" pitchFamily="34" charset="0"/>
                <a:cs typeface="Arial" panose="020B0604020202020204" pitchFamily="34" charset="0"/>
              </a:rPr>
              <a:t>Types of Church Relationships	</a:t>
            </a:r>
          </a:p>
        </p:txBody>
      </p:sp>
      <p:sp>
        <p:nvSpPr>
          <p:cNvPr id="5" name="Content Placeholder 4">
            <a:extLst>
              <a:ext uri="{FF2B5EF4-FFF2-40B4-BE49-F238E27FC236}">
                <a16:creationId xmlns:a16="http://schemas.microsoft.com/office/drawing/2014/main" id="{F4723BD7-4DFE-8EC6-4C2D-801F22729AEC}"/>
              </a:ext>
            </a:extLst>
          </p:cNvPr>
          <p:cNvSpPr>
            <a:spLocks noGrp="1"/>
          </p:cNvSpPr>
          <p:nvPr>
            <p:ph idx="1"/>
          </p:nvPr>
        </p:nvSpPr>
        <p:spPr>
          <a:xfrm>
            <a:off x="458771" y="1534376"/>
            <a:ext cx="11519554" cy="5177508"/>
          </a:xfrm>
          <a:noFill/>
        </p:spPr>
        <p:txBody>
          <a:bodyPr>
            <a:normAutofit/>
          </a:bodyPr>
          <a:lstStyle/>
          <a:p>
            <a:pPr>
              <a:lnSpc>
                <a:spcPct val="170000"/>
              </a:lnSpc>
            </a:pPr>
            <a:r>
              <a:rPr lang="en-US" sz="3600" b="1" dirty="0">
                <a:solidFill>
                  <a:schemeClr val="bg1"/>
                </a:solidFill>
                <a:latin typeface="Arial" panose="020B0604020202020204" pitchFamily="34" charset="0"/>
                <a:cs typeface="Arial" panose="020B0604020202020204" pitchFamily="34" charset="0"/>
              </a:rPr>
              <a:t>Multi-site Campus</a:t>
            </a:r>
          </a:p>
          <a:p>
            <a:pPr lvl="1">
              <a:lnSpc>
                <a:spcPct val="100000"/>
              </a:lnSpc>
            </a:pPr>
            <a:r>
              <a:rPr lang="en-US" sz="3200" dirty="0">
                <a:solidFill>
                  <a:schemeClr val="bg1"/>
                </a:solidFill>
                <a:latin typeface="Arial" panose="020B0604020202020204" pitchFamily="34" charset="0"/>
                <a:cs typeface="Arial" panose="020B0604020202020204" pitchFamily="34" charset="0"/>
              </a:rPr>
              <a:t>Hire a part/full time pastor.</a:t>
            </a:r>
          </a:p>
          <a:p>
            <a:pPr lvl="1">
              <a:lnSpc>
                <a:spcPct val="120000"/>
              </a:lnSpc>
            </a:pPr>
            <a:r>
              <a:rPr lang="en-US" sz="3200" dirty="0">
                <a:solidFill>
                  <a:schemeClr val="bg1"/>
                </a:solidFill>
                <a:latin typeface="Arial" panose="020B0604020202020204" pitchFamily="34" charset="0"/>
                <a:cs typeface="Arial" panose="020B0604020202020204" pitchFamily="34" charset="0"/>
              </a:rPr>
              <a:t>Identify families that will attend up front.</a:t>
            </a:r>
          </a:p>
          <a:p>
            <a:pPr lvl="1">
              <a:lnSpc>
                <a:spcPct val="120000"/>
              </a:lnSpc>
            </a:pPr>
            <a:r>
              <a:rPr lang="en-US" sz="3200" dirty="0">
                <a:solidFill>
                  <a:schemeClr val="bg1"/>
                </a:solidFill>
                <a:latin typeface="Arial" panose="020B0604020202020204" pitchFamily="34" charset="0"/>
                <a:cs typeface="Arial" panose="020B0604020202020204" pitchFamily="34" charset="0"/>
              </a:rPr>
              <a:t>Matrix ministry leaders to set up/run ministries.</a:t>
            </a:r>
          </a:p>
          <a:p>
            <a:pPr lvl="1">
              <a:lnSpc>
                <a:spcPct val="120000"/>
              </a:lnSpc>
            </a:pPr>
            <a:r>
              <a:rPr lang="en-US" sz="3200" dirty="0">
                <a:solidFill>
                  <a:schemeClr val="bg1"/>
                </a:solidFill>
                <a:latin typeface="Arial" panose="020B0604020202020204" pitchFamily="34" charset="0"/>
                <a:cs typeface="Arial" panose="020B0604020202020204" pitchFamily="34" charset="0"/>
              </a:rPr>
              <a:t>Decide long term goal for site- campus or plant.</a:t>
            </a:r>
          </a:p>
          <a:p>
            <a:pPr lvl="1">
              <a:lnSpc>
                <a:spcPct val="120000"/>
              </a:lnSpc>
            </a:pPr>
            <a:r>
              <a:rPr lang="en-US" sz="3200" dirty="0">
                <a:solidFill>
                  <a:schemeClr val="bg1"/>
                </a:solidFill>
                <a:latin typeface="Arial" panose="020B0604020202020204" pitchFamily="34" charset="0"/>
                <a:cs typeface="Arial" panose="020B0604020202020204" pitchFamily="34" charset="0"/>
              </a:rPr>
              <a:t>Revisit long term goal each year to decide what is best for reaching the local community with the gospel.</a:t>
            </a:r>
          </a:p>
        </p:txBody>
      </p:sp>
    </p:spTree>
    <p:extLst>
      <p:ext uri="{BB962C8B-B14F-4D97-AF65-F5344CB8AC3E}">
        <p14:creationId xmlns:p14="http://schemas.microsoft.com/office/powerpoint/2010/main" val="2107030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p:txBody>
          <a:bodyPr/>
          <a:lstStyle/>
          <a:p>
            <a:r>
              <a:rPr lang="en-US" b="1" dirty="0">
                <a:solidFill>
                  <a:srgbClr val="FFFF00"/>
                </a:solidFill>
                <a:latin typeface="Arial" panose="020B0604020202020204" pitchFamily="34" charset="0"/>
                <a:cs typeface="Arial" panose="020B0604020202020204" pitchFamily="34" charset="0"/>
              </a:rPr>
              <a:t>Church Council Membership</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a:xfrm>
            <a:off x="1524000" y="3592611"/>
            <a:ext cx="9144000" cy="1655762"/>
          </a:xfrm>
        </p:spPr>
        <p:txBody>
          <a:bodyPr>
            <a:normAutofit/>
          </a:bodyPr>
          <a:lstStyle/>
          <a:p>
            <a:r>
              <a:rPr lang="en-US" sz="3600" b="1" i="1" dirty="0">
                <a:solidFill>
                  <a:srgbClr val="FFFF00"/>
                </a:solidFill>
              </a:rPr>
              <a:t>Keanan Foley</a:t>
            </a:r>
          </a:p>
        </p:txBody>
      </p:sp>
    </p:spTree>
    <p:extLst>
      <p:ext uri="{BB962C8B-B14F-4D97-AF65-F5344CB8AC3E}">
        <p14:creationId xmlns:p14="http://schemas.microsoft.com/office/powerpoint/2010/main" val="1111659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7F1958-B1E3-E5FA-A673-A53883A4026C}"/>
              </a:ext>
            </a:extLst>
          </p:cNvPr>
          <p:cNvSpPr>
            <a:spLocks noGrp="1"/>
          </p:cNvSpPr>
          <p:nvPr>
            <p:ph type="title"/>
          </p:nvPr>
        </p:nvSpPr>
        <p:spPr/>
        <p:txBody>
          <a:bodyPr>
            <a:normAutofit/>
          </a:bodyPr>
          <a:lstStyle/>
          <a:p>
            <a:pPr algn="ctr"/>
            <a:r>
              <a:rPr lang="en-US" sz="4800" b="1" dirty="0">
                <a:solidFill>
                  <a:schemeClr val="bg1"/>
                </a:solidFill>
                <a:latin typeface="Arial" panose="020B0604020202020204" pitchFamily="34" charset="0"/>
                <a:cs typeface="Arial" panose="020B0604020202020204" pitchFamily="34" charset="0"/>
              </a:rPr>
              <a:t>Types of Church Relationships	</a:t>
            </a:r>
          </a:p>
        </p:txBody>
      </p:sp>
      <p:sp>
        <p:nvSpPr>
          <p:cNvPr id="5" name="Content Placeholder 4">
            <a:extLst>
              <a:ext uri="{FF2B5EF4-FFF2-40B4-BE49-F238E27FC236}">
                <a16:creationId xmlns:a16="http://schemas.microsoft.com/office/drawing/2014/main" id="{F4723BD7-4DFE-8EC6-4C2D-801F22729AEC}"/>
              </a:ext>
            </a:extLst>
          </p:cNvPr>
          <p:cNvSpPr>
            <a:spLocks noGrp="1"/>
          </p:cNvSpPr>
          <p:nvPr>
            <p:ph idx="1"/>
          </p:nvPr>
        </p:nvSpPr>
        <p:spPr>
          <a:xfrm>
            <a:off x="461128" y="1690688"/>
            <a:ext cx="11077280" cy="4923967"/>
          </a:xfrm>
        </p:spPr>
        <p:txBody>
          <a:bodyPr>
            <a:normAutofit fontScale="92500"/>
          </a:bodyPr>
          <a:lstStyle/>
          <a:p>
            <a:pPr>
              <a:lnSpc>
                <a:spcPct val="100000"/>
              </a:lnSpc>
            </a:pPr>
            <a:r>
              <a:rPr lang="en-US" sz="3600" b="1" dirty="0">
                <a:solidFill>
                  <a:schemeClr val="bg1"/>
                </a:solidFill>
                <a:latin typeface="Arial" panose="020B0604020202020204" pitchFamily="34" charset="0"/>
                <a:cs typeface="Arial" panose="020B0604020202020204" pitchFamily="34" charset="0"/>
              </a:rPr>
              <a:t>Classic Church Plant- Intentional from the start</a:t>
            </a:r>
          </a:p>
          <a:p>
            <a:pPr lvl="1">
              <a:lnSpc>
                <a:spcPct val="100000"/>
              </a:lnSpc>
            </a:pPr>
            <a:r>
              <a:rPr lang="en-US" sz="3200" dirty="0">
                <a:solidFill>
                  <a:schemeClr val="bg1"/>
                </a:solidFill>
                <a:latin typeface="Arial" panose="020B0604020202020204" pitchFamily="34" charset="0"/>
                <a:cs typeface="Arial" panose="020B0604020202020204" pitchFamily="34" charset="0"/>
              </a:rPr>
              <a:t>Same steps as Multi-site but done sooner and intentionally.</a:t>
            </a:r>
          </a:p>
          <a:p>
            <a:pPr lvl="1">
              <a:lnSpc>
                <a:spcPct val="100000"/>
              </a:lnSpc>
            </a:pPr>
            <a:r>
              <a:rPr lang="en-US" sz="3200" dirty="0">
                <a:solidFill>
                  <a:schemeClr val="bg1"/>
                </a:solidFill>
                <a:latin typeface="Arial" panose="020B0604020202020204" pitchFamily="34" charset="0"/>
                <a:cs typeface="Arial" panose="020B0604020202020204" pitchFamily="34" charset="0"/>
              </a:rPr>
              <a:t>Can be located further away from mother church.</a:t>
            </a:r>
          </a:p>
          <a:p>
            <a:pPr lvl="1">
              <a:lnSpc>
                <a:spcPct val="100000"/>
              </a:lnSpc>
            </a:pPr>
            <a:r>
              <a:rPr lang="en-US" sz="3200" dirty="0">
                <a:solidFill>
                  <a:schemeClr val="bg1"/>
                </a:solidFill>
                <a:latin typeface="Arial" panose="020B0604020202020204" pitchFamily="34" charset="0"/>
                <a:cs typeface="Arial" panose="020B0604020202020204" pitchFamily="34" charset="0"/>
              </a:rPr>
              <a:t>Launch autonomous church in 3-5 years if possible.</a:t>
            </a:r>
          </a:p>
          <a:p>
            <a:pPr>
              <a:lnSpc>
                <a:spcPct val="100000"/>
              </a:lnSpc>
            </a:pPr>
            <a:r>
              <a:rPr lang="en-US" sz="3600" b="1" dirty="0">
                <a:solidFill>
                  <a:schemeClr val="bg1"/>
                </a:solidFill>
                <a:latin typeface="Arial" panose="020B0604020202020204" pitchFamily="34" charset="0"/>
                <a:cs typeface="Arial" panose="020B0604020202020204" pitchFamily="34" charset="0"/>
              </a:rPr>
              <a:t>Church Partnership- Assist smaller churches</a:t>
            </a:r>
          </a:p>
          <a:p>
            <a:pPr lvl="1">
              <a:lnSpc>
                <a:spcPct val="100000"/>
              </a:lnSpc>
            </a:pPr>
            <a:r>
              <a:rPr lang="en-US" sz="3200" dirty="0">
                <a:solidFill>
                  <a:schemeClr val="bg1"/>
                </a:solidFill>
                <a:latin typeface="Arial" panose="020B0604020202020204" pitchFamily="34" charset="0"/>
                <a:cs typeface="Arial" panose="020B0604020202020204" pitchFamily="34" charset="0"/>
              </a:rPr>
              <a:t>Partner church is still autonomous.</a:t>
            </a:r>
          </a:p>
          <a:p>
            <a:pPr lvl="1">
              <a:lnSpc>
                <a:spcPct val="100000"/>
              </a:lnSpc>
            </a:pPr>
            <a:r>
              <a:rPr lang="en-US" sz="3200" dirty="0">
                <a:solidFill>
                  <a:schemeClr val="bg1"/>
                </a:solidFill>
                <a:latin typeface="Arial" panose="020B0604020202020204" pitchFamily="34" charset="0"/>
                <a:cs typeface="Arial" panose="020B0604020202020204" pitchFamily="34" charset="0"/>
              </a:rPr>
              <a:t>Provide expertise to organize leaders/ministries.</a:t>
            </a:r>
          </a:p>
          <a:p>
            <a:pPr lvl="1">
              <a:lnSpc>
                <a:spcPct val="100000"/>
              </a:lnSpc>
            </a:pPr>
            <a:r>
              <a:rPr lang="en-US" sz="3200" dirty="0">
                <a:solidFill>
                  <a:schemeClr val="bg1"/>
                </a:solidFill>
                <a:latin typeface="Arial" panose="020B0604020202020204" pitchFamily="34" charset="0"/>
                <a:cs typeface="Arial" panose="020B0604020202020204" pitchFamily="34" charset="0"/>
              </a:rPr>
              <a:t>Provide materials for sermon prep/ministries.</a:t>
            </a:r>
          </a:p>
          <a:p>
            <a:pPr lvl="1">
              <a:lnSpc>
                <a:spcPct val="100000"/>
              </a:lnSpc>
            </a:pPr>
            <a:r>
              <a:rPr lang="en-US" sz="3200" dirty="0">
                <a:solidFill>
                  <a:schemeClr val="bg1"/>
                </a:solidFill>
                <a:latin typeface="Arial" panose="020B0604020202020204" pitchFamily="34" charset="0"/>
                <a:cs typeface="Arial" panose="020B0604020202020204" pitchFamily="34" charset="0"/>
              </a:rPr>
              <a:t>Open-ended support.</a:t>
            </a:r>
          </a:p>
        </p:txBody>
      </p:sp>
    </p:spTree>
    <p:extLst>
      <p:ext uri="{BB962C8B-B14F-4D97-AF65-F5344CB8AC3E}">
        <p14:creationId xmlns:p14="http://schemas.microsoft.com/office/powerpoint/2010/main" val="1411992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7F1958-B1E3-E5FA-A673-A53883A4026C}"/>
              </a:ext>
            </a:extLst>
          </p:cNvPr>
          <p:cNvSpPr>
            <a:spLocks noGrp="1"/>
          </p:cNvSpPr>
          <p:nvPr>
            <p:ph type="title"/>
          </p:nvPr>
        </p:nvSpPr>
        <p:spPr>
          <a:xfrm>
            <a:off x="254493" y="0"/>
            <a:ext cx="11683014" cy="1325563"/>
          </a:xfrm>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What is needed for a Campus to Become Autonomous	</a:t>
            </a:r>
          </a:p>
        </p:txBody>
      </p:sp>
      <p:sp>
        <p:nvSpPr>
          <p:cNvPr id="5" name="Content Placeholder 4">
            <a:extLst>
              <a:ext uri="{FF2B5EF4-FFF2-40B4-BE49-F238E27FC236}">
                <a16:creationId xmlns:a16="http://schemas.microsoft.com/office/drawing/2014/main" id="{F4723BD7-4DFE-8EC6-4C2D-801F22729AEC}"/>
              </a:ext>
            </a:extLst>
          </p:cNvPr>
          <p:cNvSpPr>
            <a:spLocks noGrp="1"/>
          </p:cNvSpPr>
          <p:nvPr>
            <p:ph idx="1"/>
          </p:nvPr>
        </p:nvSpPr>
        <p:spPr>
          <a:xfrm>
            <a:off x="487761" y="1468746"/>
            <a:ext cx="11077280" cy="5246071"/>
          </a:xfrm>
        </p:spPr>
        <p:txBody>
          <a:bodyPr>
            <a:normAutofit fontScale="70000" lnSpcReduction="20000"/>
          </a:bodyPr>
          <a:lstStyle/>
          <a:p>
            <a:pPr marL="0" indent="0" algn="ctr">
              <a:lnSpc>
                <a:spcPct val="100000"/>
              </a:lnSpc>
              <a:buNone/>
            </a:pPr>
            <a:r>
              <a:rPr lang="en-US" sz="4300" b="1" i="1" u="sng" dirty="0">
                <a:solidFill>
                  <a:srgbClr val="FFFF00"/>
                </a:solidFill>
                <a:latin typeface="Arial" panose="020B0604020202020204" pitchFamily="34" charset="0"/>
                <a:cs typeface="Arial" panose="020B0604020202020204" pitchFamily="34" charset="0"/>
              </a:rPr>
              <a:t>A Campus vote</a:t>
            </a:r>
            <a:r>
              <a:rPr lang="en-US" sz="4300" b="1" i="1" u="sng" dirty="0">
                <a:solidFill>
                  <a:schemeClr val="bg1"/>
                </a:solidFill>
                <a:latin typeface="Arial" panose="020B0604020202020204" pitchFamily="34" charset="0"/>
                <a:cs typeface="Arial" panose="020B0604020202020204" pitchFamily="34" charset="0"/>
              </a:rPr>
              <a:t> to affirm God’s leading to be </a:t>
            </a:r>
            <a:r>
              <a:rPr lang="en-US" sz="4300" b="1" i="1" u="sng" dirty="0" err="1">
                <a:solidFill>
                  <a:schemeClr val="bg1"/>
                </a:solidFill>
                <a:latin typeface="Arial" panose="020B0604020202020204" pitchFamily="34" charset="0"/>
                <a:cs typeface="Arial" panose="020B0604020202020204" pitchFamily="34" charset="0"/>
              </a:rPr>
              <a:t>autonmous</a:t>
            </a:r>
            <a:endParaRPr lang="en-US" sz="4300" b="1" i="1" u="sng" dirty="0">
              <a:solidFill>
                <a:schemeClr val="bg1"/>
              </a:solidFill>
              <a:latin typeface="Arial" panose="020B0604020202020204" pitchFamily="34" charset="0"/>
              <a:cs typeface="Arial" panose="020B0604020202020204" pitchFamily="34" charset="0"/>
            </a:endParaRPr>
          </a:p>
          <a:p>
            <a:pPr marL="0" indent="0" algn="ctr">
              <a:lnSpc>
                <a:spcPct val="100000"/>
              </a:lnSpc>
              <a:buNone/>
            </a:pPr>
            <a:endParaRPr lang="en-US" sz="3400" b="1" i="1" u="sng" dirty="0">
              <a:solidFill>
                <a:srgbClr val="FFFF00"/>
              </a:solidFill>
              <a:latin typeface="Arial" panose="020B0604020202020204" pitchFamily="34" charset="0"/>
              <a:cs typeface="Arial" panose="020B0604020202020204" pitchFamily="34" charset="0"/>
            </a:endParaRPr>
          </a:p>
          <a:p>
            <a:pPr marL="0" indent="0" algn="ctr">
              <a:lnSpc>
                <a:spcPct val="100000"/>
              </a:lnSpc>
              <a:buNone/>
            </a:pPr>
            <a:r>
              <a:rPr lang="en-US" sz="4600" b="1" i="1" u="sng" dirty="0">
                <a:solidFill>
                  <a:srgbClr val="FFFF00"/>
                </a:solidFill>
                <a:latin typeface="Arial" panose="020B0604020202020204" pitchFamily="34" charset="0"/>
                <a:cs typeface="Arial" panose="020B0604020202020204" pitchFamily="34" charset="0"/>
              </a:rPr>
              <a:t>A Church-wide</a:t>
            </a:r>
            <a:r>
              <a:rPr lang="en-US" sz="4600" b="1" u="sng" dirty="0">
                <a:solidFill>
                  <a:srgbClr val="FFFF00"/>
                </a:solidFill>
                <a:latin typeface="Arial" panose="020B0604020202020204" pitchFamily="34" charset="0"/>
                <a:cs typeface="Arial" panose="020B0604020202020204" pitchFamily="34" charset="0"/>
              </a:rPr>
              <a:t> vote </a:t>
            </a:r>
            <a:r>
              <a:rPr lang="en-US" sz="4600" b="1" dirty="0">
                <a:solidFill>
                  <a:schemeClr val="bg1"/>
                </a:solidFill>
                <a:latin typeface="Arial" panose="020B0604020202020204" pitchFamily="34" charset="0"/>
                <a:cs typeface="Arial" panose="020B0604020202020204" pitchFamily="34" charset="0"/>
              </a:rPr>
              <a:t>on the following:</a:t>
            </a:r>
          </a:p>
          <a:p>
            <a:pPr marL="0" indent="0" algn="ctr">
              <a:lnSpc>
                <a:spcPct val="100000"/>
              </a:lnSpc>
              <a:buNone/>
            </a:pPr>
            <a:endParaRPr lang="en-US" sz="1900" b="1" dirty="0">
              <a:solidFill>
                <a:schemeClr val="bg1"/>
              </a:solidFill>
              <a:latin typeface="Arial" panose="020B0604020202020204" pitchFamily="34" charset="0"/>
              <a:cs typeface="Arial" panose="020B0604020202020204" pitchFamily="34" charset="0"/>
            </a:endParaRPr>
          </a:p>
          <a:p>
            <a:pPr>
              <a:lnSpc>
                <a:spcPct val="100000"/>
              </a:lnSpc>
            </a:pPr>
            <a:r>
              <a:rPr lang="en-US" sz="4600" b="1" dirty="0">
                <a:solidFill>
                  <a:schemeClr val="bg1"/>
                </a:solidFill>
                <a:latin typeface="Arial" panose="020B0604020202020204" pitchFamily="34" charset="0"/>
                <a:cs typeface="Arial" panose="020B0604020202020204" pitchFamily="34" charset="0"/>
              </a:rPr>
              <a:t>Transition Plan- </a:t>
            </a:r>
            <a:r>
              <a:rPr lang="en-US" sz="4600" b="1" dirty="0">
                <a:solidFill>
                  <a:srgbClr val="FFFF00"/>
                </a:solidFill>
                <a:latin typeface="Arial" panose="020B0604020202020204" pitchFamily="34" charset="0"/>
                <a:cs typeface="Arial" panose="020B0604020202020204" pitchFamily="34" charset="0"/>
              </a:rPr>
              <a:t>6-12 months</a:t>
            </a:r>
          </a:p>
          <a:p>
            <a:pPr lvl="1">
              <a:lnSpc>
                <a:spcPct val="100000"/>
              </a:lnSpc>
            </a:pPr>
            <a:r>
              <a:rPr lang="en-US" sz="3400" dirty="0">
                <a:solidFill>
                  <a:schemeClr val="bg1"/>
                </a:solidFill>
                <a:latin typeface="Arial" panose="020B0604020202020204" pitchFamily="34" charset="0"/>
                <a:cs typeface="Arial" panose="020B0604020202020204" pitchFamily="34" charset="0"/>
              </a:rPr>
              <a:t>Leadership identified- Local council, deacons, pastor.</a:t>
            </a:r>
          </a:p>
          <a:p>
            <a:pPr lvl="1">
              <a:lnSpc>
                <a:spcPct val="100000"/>
              </a:lnSpc>
            </a:pPr>
            <a:r>
              <a:rPr lang="en-US" sz="3400" dirty="0">
                <a:solidFill>
                  <a:schemeClr val="bg1"/>
                </a:solidFill>
                <a:latin typeface="Arial" panose="020B0604020202020204" pitchFamily="34" charset="0"/>
                <a:cs typeface="Arial" panose="020B0604020202020204" pitchFamily="34" charset="0"/>
              </a:rPr>
              <a:t>Financials defined- bills, salaries, seed money, etc.</a:t>
            </a:r>
          </a:p>
          <a:p>
            <a:pPr lvl="1">
              <a:lnSpc>
                <a:spcPct val="100000"/>
              </a:lnSpc>
            </a:pPr>
            <a:r>
              <a:rPr lang="en-US" sz="3400" dirty="0">
                <a:solidFill>
                  <a:schemeClr val="bg1"/>
                </a:solidFill>
                <a:latin typeface="Arial" panose="020B0604020202020204" pitchFamily="34" charset="0"/>
                <a:cs typeface="Arial" panose="020B0604020202020204" pitchFamily="34" charset="0"/>
              </a:rPr>
              <a:t>New name, tax status.</a:t>
            </a:r>
          </a:p>
          <a:p>
            <a:pPr lvl="1">
              <a:lnSpc>
                <a:spcPct val="100000"/>
              </a:lnSpc>
            </a:pPr>
            <a:r>
              <a:rPr lang="en-US" sz="3400" dirty="0">
                <a:solidFill>
                  <a:schemeClr val="bg1"/>
                </a:solidFill>
                <a:latin typeface="Arial" panose="020B0604020202020204" pitchFamily="34" charset="0"/>
                <a:cs typeface="Arial" panose="020B0604020202020204" pitchFamily="34" charset="0"/>
              </a:rPr>
              <a:t>Building/Land.</a:t>
            </a:r>
          </a:p>
          <a:p>
            <a:pPr>
              <a:lnSpc>
                <a:spcPct val="100000"/>
              </a:lnSpc>
            </a:pPr>
            <a:r>
              <a:rPr lang="en-US" sz="4600" b="1" dirty="0">
                <a:solidFill>
                  <a:schemeClr val="bg1"/>
                </a:solidFill>
                <a:latin typeface="Arial" panose="020B0604020202020204" pitchFamily="34" charset="0"/>
                <a:cs typeface="Arial" panose="020B0604020202020204" pitchFamily="34" charset="0"/>
              </a:rPr>
              <a:t>Resources</a:t>
            </a:r>
          </a:p>
          <a:p>
            <a:pPr lvl="1">
              <a:lnSpc>
                <a:spcPct val="100000"/>
              </a:lnSpc>
            </a:pPr>
            <a:r>
              <a:rPr lang="en-US" sz="3400" dirty="0">
                <a:solidFill>
                  <a:schemeClr val="bg1"/>
                </a:solidFill>
                <a:latin typeface="Arial" panose="020B0604020202020204" pitchFamily="34" charset="0"/>
                <a:cs typeface="Arial" panose="020B0604020202020204" pitchFamily="34" charset="0"/>
              </a:rPr>
              <a:t>Transition team from campus and mother church.</a:t>
            </a:r>
          </a:p>
          <a:p>
            <a:pPr lvl="1">
              <a:lnSpc>
                <a:spcPct val="100000"/>
              </a:lnSpc>
            </a:pPr>
            <a:r>
              <a:rPr lang="en-US" sz="3400" dirty="0">
                <a:solidFill>
                  <a:srgbClr val="FFFF00"/>
                </a:solidFill>
                <a:latin typeface="Arial" panose="020B0604020202020204" pitchFamily="34" charset="0"/>
                <a:cs typeface="Arial" panose="020B0604020202020204" pitchFamily="34" charset="0"/>
              </a:rPr>
              <a:t>Small budget </a:t>
            </a:r>
            <a:r>
              <a:rPr lang="en-US" sz="3400" dirty="0">
                <a:solidFill>
                  <a:schemeClr val="bg1"/>
                </a:solidFill>
                <a:latin typeface="Arial" panose="020B0604020202020204" pitchFamily="34" charset="0"/>
                <a:cs typeface="Arial" panose="020B0604020202020204" pitchFamily="34" charset="0"/>
              </a:rPr>
              <a:t>to make changes in services, etc.</a:t>
            </a:r>
          </a:p>
        </p:txBody>
      </p:sp>
    </p:spTree>
    <p:extLst>
      <p:ext uri="{BB962C8B-B14F-4D97-AF65-F5344CB8AC3E}">
        <p14:creationId xmlns:p14="http://schemas.microsoft.com/office/powerpoint/2010/main" val="2230041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7F1958-B1E3-E5FA-A673-A53883A4026C}"/>
              </a:ext>
            </a:extLst>
          </p:cNvPr>
          <p:cNvSpPr>
            <a:spLocks noGrp="1"/>
          </p:cNvSpPr>
          <p:nvPr>
            <p:ph type="title"/>
          </p:nvPr>
        </p:nvSpPr>
        <p:spPr>
          <a:xfrm>
            <a:off x="838200" y="173024"/>
            <a:ext cx="10515600" cy="1002633"/>
          </a:xfrm>
        </p:spPr>
        <p:txBody>
          <a:bodyPr>
            <a:normAutofit/>
          </a:bodyPr>
          <a:lstStyle/>
          <a:p>
            <a:pPr algn="ctr"/>
            <a:r>
              <a:rPr lang="en-US" sz="4800" b="1" dirty="0">
                <a:solidFill>
                  <a:schemeClr val="bg1"/>
                </a:solidFill>
                <a:latin typeface="Arial" panose="020B0604020202020204" pitchFamily="34" charset="0"/>
                <a:cs typeface="Arial" panose="020B0604020202020204" pitchFamily="34" charset="0"/>
              </a:rPr>
              <a:t>Campus vs Autonomous	</a:t>
            </a:r>
          </a:p>
        </p:txBody>
      </p:sp>
      <p:sp>
        <p:nvSpPr>
          <p:cNvPr id="5" name="Content Placeholder 4">
            <a:extLst>
              <a:ext uri="{FF2B5EF4-FFF2-40B4-BE49-F238E27FC236}">
                <a16:creationId xmlns:a16="http://schemas.microsoft.com/office/drawing/2014/main" id="{F4723BD7-4DFE-8EC6-4C2D-801F22729AEC}"/>
              </a:ext>
            </a:extLst>
          </p:cNvPr>
          <p:cNvSpPr>
            <a:spLocks noGrp="1"/>
          </p:cNvSpPr>
          <p:nvPr>
            <p:ph idx="1"/>
          </p:nvPr>
        </p:nvSpPr>
        <p:spPr>
          <a:xfrm>
            <a:off x="122945" y="1175657"/>
            <a:ext cx="11987091" cy="5682343"/>
          </a:xfrm>
        </p:spPr>
        <p:txBody>
          <a:bodyPr>
            <a:normAutofit lnSpcReduction="10000"/>
          </a:bodyPr>
          <a:lstStyle/>
          <a:p>
            <a:pPr>
              <a:lnSpc>
                <a:spcPct val="120000"/>
              </a:lnSpc>
            </a:pPr>
            <a:r>
              <a:rPr lang="en-US" sz="3200" b="1" dirty="0">
                <a:solidFill>
                  <a:schemeClr val="bg1"/>
                </a:solidFill>
                <a:latin typeface="Arial" panose="020B0604020202020204" pitchFamily="34" charset="0"/>
                <a:cs typeface="Arial" panose="020B0604020202020204" pitchFamily="34" charset="0"/>
              </a:rPr>
              <a:t>Why would a campus stay a campus?</a:t>
            </a:r>
          </a:p>
          <a:p>
            <a:pPr lvl="1">
              <a:lnSpc>
                <a:spcPct val="120000"/>
              </a:lnSpc>
            </a:pPr>
            <a:r>
              <a:rPr lang="en-US" sz="2800" dirty="0">
                <a:solidFill>
                  <a:schemeClr val="bg1"/>
                </a:solidFill>
                <a:latin typeface="Arial" panose="020B0604020202020204" pitchFamily="34" charset="0"/>
                <a:cs typeface="Arial" panose="020B0604020202020204" pitchFamily="34" charset="0"/>
              </a:rPr>
              <a:t>Church remains below critical mass (can’t support staff.)</a:t>
            </a:r>
          </a:p>
          <a:p>
            <a:pPr lvl="1">
              <a:lnSpc>
                <a:spcPct val="120000"/>
              </a:lnSpc>
            </a:pPr>
            <a:r>
              <a:rPr lang="en-US" sz="2800" dirty="0">
                <a:solidFill>
                  <a:schemeClr val="bg1"/>
                </a:solidFill>
                <a:latin typeface="Arial" panose="020B0604020202020204" pitchFamily="34" charset="0"/>
                <a:cs typeface="Arial" panose="020B0604020202020204" pitchFamily="34" charset="0"/>
              </a:rPr>
              <a:t>High turnover in pastors.</a:t>
            </a:r>
          </a:p>
          <a:p>
            <a:pPr>
              <a:lnSpc>
                <a:spcPct val="120000"/>
              </a:lnSpc>
            </a:pPr>
            <a:r>
              <a:rPr lang="en-US" sz="3200" b="1" dirty="0">
                <a:solidFill>
                  <a:schemeClr val="bg1"/>
                </a:solidFill>
                <a:latin typeface="Arial" panose="020B0604020202020204" pitchFamily="34" charset="0"/>
                <a:cs typeface="Arial" panose="020B0604020202020204" pitchFamily="34" charset="0"/>
              </a:rPr>
              <a:t>Why would a campus become autonomous?</a:t>
            </a:r>
          </a:p>
          <a:p>
            <a:pPr lvl="1">
              <a:lnSpc>
                <a:spcPct val="120000"/>
              </a:lnSpc>
            </a:pPr>
            <a:r>
              <a:rPr lang="en-US" sz="2800" b="0" i="0" dirty="0">
                <a:solidFill>
                  <a:schemeClr val="bg1"/>
                </a:solidFill>
                <a:effectLst/>
                <a:latin typeface="Arial" panose="020B0604020202020204" pitchFamily="34" charset="0"/>
                <a:cs typeface="Arial" panose="020B0604020202020204" pitchFamily="34" charset="0"/>
              </a:rPr>
              <a:t>Biblically based model. (Acts 14:23 / 1 Peter 5:1-3)</a:t>
            </a:r>
          </a:p>
          <a:p>
            <a:pPr lvl="1">
              <a:lnSpc>
                <a:spcPct val="120000"/>
              </a:lnSpc>
            </a:pPr>
            <a:r>
              <a:rPr lang="en-US" sz="2800" b="0" i="0" dirty="0">
                <a:solidFill>
                  <a:schemeClr val="bg1"/>
                </a:solidFill>
                <a:effectLst/>
                <a:latin typeface="Arial" panose="020B0604020202020204" pitchFamily="34" charset="0"/>
                <a:cs typeface="Arial" panose="020B0604020202020204" pitchFamily="34" charset="0"/>
              </a:rPr>
              <a:t>Flexibility and creativity in ministry and addressing those unique needs.</a:t>
            </a:r>
          </a:p>
          <a:p>
            <a:pPr lvl="1">
              <a:lnSpc>
                <a:spcPct val="120000"/>
              </a:lnSpc>
            </a:pPr>
            <a:r>
              <a:rPr lang="en-US" sz="2800" b="0" i="0" dirty="0">
                <a:solidFill>
                  <a:schemeClr val="bg1"/>
                </a:solidFill>
                <a:effectLst/>
                <a:latin typeface="Arial" panose="020B0604020202020204" pitchFamily="34" charset="0"/>
                <a:cs typeface="Arial" panose="020B0604020202020204" pitchFamily="34" charset="0"/>
              </a:rPr>
              <a:t>Reinforces each member</a:t>
            </a:r>
            <a:r>
              <a:rPr lang="en-US" sz="2800" dirty="0">
                <a:solidFill>
                  <a:schemeClr val="bg1"/>
                </a:solidFill>
                <a:latin typeface="Arial" panose="020B0604020202020204" pitchFamily="34" charset="0"/>
                <a:cs typeface="Arial" panose="020B0604020202020204" pitchFamily="34" charset="0"/>
              </a:rPr>
              <a:t>’</a:t>
            </a:r>
            <a:r>
              <a:rPr lang="en-US" sz="2800" b="0" i="0" dirty="0">
                <a:solidFill>
                  <a:schemeClr val="bg1"/>
                </a:solidFill>
                <a:effectLst/>
                <a:latin typeface="Arial" panose="020B0604020202020204" pitchFamily="34" charset="0"/>
                <a:cs typeface="Arial" panose="020B0604020202020204" pitchFamily="34" charset="0"/>
              </a:rPr>
              <a:t>s responsibility for the local church.</a:t>
            </a:r>
          </a:p>
          <a:p>
            <a:pPr lvl="1">
              <a:lnSpc>
                <a:spcPct val="120000"/>
              </a:lnSpc>
            </a:pPr>
            <a:r>
              <a:rPr lang="en-US" sz="2800" b="0" i="0" dirty="0">
                <a:solidFill>
                  <a:schemeClr val="bg1"/>
                </a:solidFill>
                <a:effectLst/>
                <a:latin typeface="Arial" panose="020B0604020202020204" pitchFamily="34" charset="0"/>
                <a:cs typeface="Arial" panose="020B0604020202020204" pitchFamily="34" charset="0"/>
              </a:rPr>
              <a:t>Nurturing churches towards growth and autonomy within a network is a healthier model of planting.</a:t>
            </a:r>
          </a:p>
        </p:txBody>
      </p:sp>
    </p:spTree>
    <p:extLst>
      <p:ext uri="{BB962C8B-B14F-4D97-AF65-F5344CB8AC3E}">
        <p14:creationId xmlns:p14="http://schemas.microsoft.com/office/powerpoint/2010/main" val="3844039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veral steps to becoming autonomous process&#10;&#10;Description automatically generated">
            <a:extLst>
              <a:ext uri="{FF2B5EF4-FFF2-40B4-BE49-F238E27FC236}">
                <a16:creationId xmlns:a16="http://schemas.microsoft.com/office/drawing/2014/main" id="{3755A226-48FC-C9A5-07FD-8102E31191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2" name="Oval 1">
            <a:extLst>
              <a:ext uri="{FF2B5EF4-FFF2-40B4-BE49-F238E27FC236}">
                <a16:creationId xmlns:a16="http://schemas.microsoft.com/office/drawing/2014/main" id="{335E1F63-7B99-A63F-4E08-433504D333E2}"/>
              </a:ext>
            </a:extLst>
          </p:cNvPr>
          <p:cNvSpPr/>
          <p:nvPr/>
        </p:nvSpPr>
        <p:spPr>
          <a:xfrm>
            <a:off x="4971495" y="4793942"/>
            <a:ext cx="923278" cy="834501"/>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Down 2">
            <a:extLst>
              <a:ext uri="{FF2B5EF4-FFF2-40B4-BE49-F238E27FC236}">
                <a16:creationId xmlns:a16="http://schemas.microsoft.com/office/drawing/2014/main" id="{870E4970-D2D8-554E-F355-BFDC0526DFBA}"/>
              </a:ext>
            </a:extLst>
          </p:cNvPr>
          <p:cNvSpPr/>
          <p:nvPr/>
        </p:nvSpPr>
        <p:spPr>
          <a:xfrm>
            <a:off x="5171242" y="4057095"/>
            <a:ext cx="523782" cy="674702"/>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0399948-64A0-9AE6-3900-91A99044987F}"/>
              </a:ext>
            </a:extLst>
          </p:cNvPr>
          <p:cNvSpPr txBox="1"/>
          <p:nvPr/>
        </p:nvSpPr>
        <p:spPr>
          <a:xfrm>
            <a:off x="3744248" y="3962945"/>
            <a:ext cx="1426994" cy="830997"/>
          </a:xfrm>
          <a:prstGeom prst="rect">
            <a:avLst/>
          </a:prstGeom>
          <a:noFill/>
        </p:spPr>
        <p:txBody>
          <a:bodyPr wrap="none" rtlCol="0">
            <a:spAutoFit/>
          </a:bodyPr>
          <a:lstStyle/>
          <a:p>
            <a:pPr algn="ctr"/>
            <a:r>
              <a:rPr lang="en-US" sz="1600" b="1" i="1" u="sng" dirty="0">
                <a:latin typeface="Arial" panose="020B0604020202020204" pitchFamily="34" charset="0"/>
                <a:cs typeface="Arial" panose="020B0604020202020204" pitchFamily="34" charset="0"/>
              </a:rPr>
              <a:t>Initiation</a:t>
            </a:r>
          </a:p>
          <a:p>
            <a:pPr algn="ctr"/>
            <a:r>
              <a:rPr lang="en-US" sz="1600" b="1" i="1" u="sng" dirty="0">
                <a:latin typeface="Arial" panose="020B0604020202020204" pitchFamily="34" charset="0"/>
                <a:cs typeface="Arial" panose="020B0604020202020204" pitchFamily="34" charset="0"/>
              </a:rPr>
              <a:t>starts with</a:t>
            </a:r>
          </a:p>
          <a:p>
            <a:pPr algn="ctr"/>
            <a:r>
              <a:rPr lang="en-US" sz="1600" b="1" i="1" u="sng" dirty="0">
                <a:latin typeface="Arial" panose="020B0604020202020204" pitchFamily="34" charset="0"/>
                <a:cs typeface="Arial" panose="020B0604020202020204" pitchFamily="34" charset="0"/>
              </a:rPr>
              <a:t>the Campus!</a:t>
            </a:r>
          </a:p>
        </p:txBody>
      </p:sp>
    </p:spTree>
    <p:extLst>
      <p:ext uri="{BB962C8B-B14F-4D97-AF65-F5344CB8AC3E}">
        <p14:creationId xmlns:p14="http://schemas.microsoft.com/office/powerpoint/2010/main" val="99062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23FCA-F7DE-039C-E067-C469C3DB48D1}"/>
              </a:ext>
            </a:extLst>
          </p:cNvPr>
          <p:cNvSpPr>
            <a:spLocks noGrp="1"/>
          </p:cNvSpPr>
          <p:nvPr>
            <p:ph type="title"/>
          </p:nvPr>
        </p:nvSpPr>
        <p:spPr>
          <a:xfrm>
            <a:off x="1858575" y="367996"/>
            <a:ext cx="8474849" cy="1325563"/>
          </a:xfrm>
        </p:spPr>
        <p:txBody>
          <a:bodyPr>
            <a:normAutofit fontScale="90000"/>
          </a:bodyPr>
          <a:lstStyle/>
          <a:p>
            <a:r>
              <a:rPr lang="en-US" sz="6600" dirty="0">
                <a:solidFill>
                  <a:schemeClr val="bg1"/>
                </a:solidFill>
                <a:latin typeface="Arial" panose="020B0604020202020204" pitchFamily="34" charset="0"/>
                <a:cs typeface="Arial" panose="020B0604020202020204" pitchFamily="34" charset="0"/>
              </a:rPr>
              <a:t>CBC grew in 2023 by…</a:t>
            </a:r>
          </a:p>
        </p:txBody>
      </p:sp>
      <p:sp>
        <p:nvSpPr>
          <p:cNvPr id="3" name="Content Placeholder 2">
            <a:extLst>
              <a:ext uri="{FF2B5EF4-FFF2-40B4-BE49-F238E27FC236}">
                <a16:creationId xmlns:a16="http://schemas.microsoft.com/office/drawing/2014/main" id="{9C4933A4-ECEB-FB03-2CD3-D84127E47C1D}"/>
              </a:ext>
            </a:extLst>
          </p:cNvPr>
          <p:cNvSpPr>
            <a:spLocks noGrp="1"/>
          </p:cNvSpPr>
          <p:nvPr>
            <p:ph sz="half" idx="1"/>
          </p:nvPr>
        </p:nvSpPr>
        <p:spPr>
          <a:xfrm>
            <a:off x="721822" y="2492231"/>
            <a:ext cx="5181600" cy="3485947"/>
          </a:xfrm>
        </p:spPr>
        <p:txBody>
          <a:bodyPr>
            <a:normAutofit fontScale="92500" lnSpcReduction="20000"/>
          </a:bodyPr>
          <a:lstStyle/>
          <a:p>
            <a:pPr marL="0" indent="0" algn="ctr">
              <a:buNone/>
            </a:pPr>
            <a:r>
              <a:rPr lang="en-US" sz="6400" b="1" dirty="0">
                <a:solidFill>
                  <a:srgbClr val="FFFF00"/>
                </a:solidFill>
                <a:latin typeface="Arial" panose="020B0604020202020204" pitchFamily="34" charset="0"/>
                <a:cs typeface="Arial" panose="020B0604020202020204" pitchFamily="34" charset="0"/>
              </a:rPr>
              <a:t>56</a:t>
            </a:r>
            <a:r>
              <a:rPr lang="en-US" sz="6400" dirty="0">
                <a:solidFill>
                  <a:schemeClr val="bg1"/>
                </a:solidFill>
                <a:latin typeface="Arial" panose="020B0604020202020204" pitchFamily="34" charset="0"/>
                <a:cs typeface="Arial" panose="020B0604020202020204" pitchFamily="34" charset="0"/>
              </a:rPr>
              <a:t> new members</a:t>
            </a:r>
          </a:p>
          <a:p>
            <a:pPr marL="0" indent="0" algn="ctr">
              <a:buNone/>
            </a:pPr>
            <a:endParaRPr lang="en-US" sz="8600" dirty="0">
              <a:solidFill>
                <a:schemeClr val="bg1"/>
              </a:solidFill>
              <a:latin typeface="Arial" panose="020B0604020202020204" pitchFamily="34" charset="0"/>
              <a:cs typeface="Arial" panose="020B0604020202020204" pitchFamily="34" charset="0"/>
            </a:endParaRPr>
          </a:p>
          <a:p>
            <a:pPr marL="0" indent="0" algn="ctr">
              <a:buNone/>
            </a:pPr>
            <a:r>
              <a:rPr lang="en-US" dirty="0">
                <a:solidFill>
                  <a:schemeClr val="bg1"/>
                </a:solidFill>
                <a:latin typeface="Arial" panose="020B0604020202020204" pitchFamily="34" charset="0"/>
                <a:cs typeface="Arial" panose="020B0604020202020204" pitchFamily="34" charset="0"/>
              </a:rPr>
              <a:t>December 2022 – 277 members</a:t>
            </a:r>
          </a:p>
          <a:p>
            <a:pPr marL="0" indent="0" algn="ctr">
              <a:buNone/>
            </a:pPr>
            <a:r>
              <a:rPr lang="en-US" dirty="0">
                <a:solidFill>
                  <a:schemeClr val="bg1"/>
                </a:solidFill>
                <a:latin typeface="Arial" panose="020B0604020202020204" pitchFamily="34" charset="0"/>
                <a:cs typeface="Arial" panose="020B0604020202020204" pitchFamily="34" charset="0"/>
              </a:rPr>
              <a:t>December 2023 – 333 members</a:t>
            </a:r>
          </a:p>
          <a:p>
            <a:endParaRPr lang="en-US"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FBA5F9F-F0F8-FBA0-3C22-01E98A402543}"/>
              </a:ext>
            </a:extLst>
          </p:cNvPr>
          <p:cNvSpPr>
            <a:spLocks noGrp="1"/>
          </p:cNvSpPr>
          <p:nvPr>
            <p:ph sz="half" idx="2"/>
          </p:nvPr>
        </p:nvSpPr>
        <p:spPr>
          <a:xfrm>
            <a:off x="6288578" y="2492231"/>
            <a:ext cx="5536478" cy="3334991"/>
          </a:xfrm>
        </p:spPr>
        <p:txBody>
          <a:bodyPr>
            <a:normAutofit fontScale="92500" lnSpcReduction="20000"/>
          </a:bodyPr>
          <a:lstStyle/>
          <a:p>
            <a:pPr marL="0" indent="0" algn="ctr">
              <a:buNone/>
            </a:pPr>
            <a:r>
              <a:rPr lang="en-US" sz="6400" b="1" dirty="0">
                <a:solidFill>
                  <a:srgbClr val="FFFF00"/>
                </a:solidFill>
                <a:latin typeface="Arial" panose="020B0604020202020204" pitchFamily="34" charset="0"/>
                <a:cs typeface="Arial" panose="020B0604020202020204" pitchFamily="34" charset="0"/>
              </a:rPr>
              <a:t>43</a:t>
            </a:r>
            <a:r>
              <a:rPr lang="en-US" sz="6400" dirty="0">
                <a:solidFill>
                  <a:schemeClr val="bg1"/>
                </a:solidFill>
                <a:latin typeface="Arial" panose="020B0604020202020204" pitchFamily="34" charset="0"/>
                <a:cs typeface="Arial" panose="020B0604020202020204" pitchFamily="34" charset="0"/>
              </a:rPr>
              <a:t> more weekly attendees on average.</a:t>
            </a:r>
          </a:p>
          <a:p>
            <a:pPr marL="0" indent="0" algn="ctr">
              <a:buNone/>
            </a:pPr>
            <a:endParaRPr lang="en-US" dirty="0">
              <a:solidFill>
                <a:schemeClr val="bg1"/>
              </a:solidFill>
              <a:latin typeface="Arial" panose="020B0604020202020204" pitchFamily="34" charset="0"/>
              <a:cs typeface="Arial" panose="020B0604020202020204" pitchFamily="34" charset="0"/>
            </a:endParaRPr>
          </a:p>
          <a:p>
            <a:pPr marL="0" indent="0" algn="ctr">
              <a:buNone/>
            </a:pPr>
            <a:r>
              <a:rPr lang="en-US" dirty="0">
                <a:solidFill>
                  <a:schemeClr val="bg1"/>
                </a:solidFill>
                <a:latin typeface="Arial" panose="020B0604020202020204" pitchFamily="34" charset="0"/>
                <a:cs typeface="Arial" panose="020B0604020202020204" pitchFamily="34" charset="0"/>
              </a:rPr>
              <a:t>December 2022 – 496 attendees</a:t>
            </a:r>
          </a:p>
          <a:p>
            <a:pPr marL="0" indent="0" algn="ctr">
              <a:buNone/>
            </a:pPr>
            <a:r>
              <a:rPr lang="en-US" dirty="0">
                <a:solidFill>
                  <a:schemeClr val="bg1"/>
                </a:solidFill>
                <a:latin typeface="Arial" panose="020B0604020202020204" pitchFamily="34" charset="0"/>
                <a:cs typeface="Arial" panose="020B0604020202020204" pitchFamily="34" charset="0"/>
              </a:rPr>
              <a:t>December 2023 – 539 attendees</a:t>
            </a:r>
          </a:p>
        </p:txBody>
      </p:sp>
    </p:spTree>
    <p:extLst>
      <p:ext uri="{BB962C8B-B14F-4D97-AF65-F5344CB8AC3E}">
        <p14:creationId xmlns:p14="http://schemas.microsoft.com/office/powerpoint/2010/main" val="4131490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6B0B52-F5FD-E479-9356-E8D09BBAA07A}"/>
              </a:ext>
            </a:extLst>
          </p:cNvPr>
          <p:cNvPicPr>
            <a:picLocks noChangeAspect="1"/>
          </p:cNvPicPr>
          <p:nvPr/>
        </p:nvPicPr>
        <p:blipFill>
          <a:blip r:embed="rId2"/>
          <a:stretch>
            <a:fillRect/>
          </a:stretch>
        </p:blipFill>
        <p:spPr>
          <a:xfrm>
            <a:off x="1278444" y="0"/>
            <a:ext cx="9438041" cy="6858000"/>
          </a:xfrm>
          <a:prstGeom prst="rect">
            <a:avLst/>
          </a:prstGeom>
        </p:spPr>
      </p:pic>
    </p:spTree>
    <p:extLst>
      <p:ext uri="{BB962C8B-B14F-4D97-AF65-F5344CB8AC3E}">
        <p14:creationId xmlns:p14="http://schemas.microsoft.com/office/powerpoint/2010/main" val="109302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2A7D00-FB26-1630-5304-BDA2BF9AA0B9}"/>
              </a:ext>
            </a:extLst>
          </p:cNvPr>
          <p:cNvPicPr>
            <a:picLocks noChangeAspect="1"/>
          </p:cNvPicPr>
          <p:nvPr/>
        </p:nvPicPr>
        <p:blipFill>
          <a:blip r:embed="rId2"/>
          <a:stretch>
            <a:fillRect/>
          </a:stretch>
        </p:blipFill>
        <p:spPr>
          <a:xfrm>
            <a:off x="1160254" y="0"/>
            <a:ext cx="9871491" cy="6858000"/>
          </a:xfrm>
          <a:prstGeom prst="rect">
            <a:avLst/>
          </a:prstGeom>
        </p:spPr>
      </p:pic>
      <p:sp>
        <p:nvSpPr>
          <p:cNvPr id="5" name="Rectangle 4">
            <a:extLst>
              <a:ext uri="{FF2B5EF4-FFF2-40B4-BE49-F238E27FC236}">
                <a16:creationId xmlns:a16="http://schemas.microsoft.com/office/drawing/2014/main" id="{DE22E6F3-C0E0-04FB-D577-19C71D996293}"/>
              </a:ext>
            </a:extLst>
          </p:cNvPr>
          <p:cNvSpPr/>
          <p:nvPr/>
        </p:nvSpPr>
        <p:spPr>
          <a:xfrm>
            <a:off x="1234911" y="923827"/>
            <a:ext cx="8880050" cy="914400"/>
          </a:xfrm>
          <a:prstGeom prst="rect">
            <a:avLst/>
          </a:prstGeom>
          <a:noFill/>
          <a:ln w="444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573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0EDD-A9A4-0D28-3D87-BE38A894FE62}"/>
              </a:ext>
            </a:extLst>
          </p:cNvPr>
          <p:cNvSpPr>
            <a:spLocks noGrp="1"/>
          </p:cNvSpPr>
          <p:nvPr>
            <p:ph type="title"/>
          </p:nvPr>
        </p:nvSpPr>
        <p:spPr>
          <a:xfrm>
            <a:off x="838200" y="80815"/>
            <a:ext cx="10515600" cy="941161"/>
          </a:xfrm>
        </p:spPr>
        <p:txBody>
          <a:bodyPr>
            <a:normAutofit/>
          </a:bodyPr>
          <a:lstStyle/>
          <a:p>
            <a:pPr algn="ctr"/>
            <a:r>
              <a:rPr lang="en-US" sz="4800" b="1" dirty="0">
                <a:solidFill>
                  <a:schemeClr val="bg1"/>
                </a:solidFill>
                <a:latin typeface="Arial" panose="020B0604020202020204" pitchFamily="34" charset="0"/>
                <a:cs typeface="Arial" panose="020B0604020202020204" pitchFamily="34" charset="0"/>
              </a:rPr>
              <a:t>Council Requirements</a:t>
            </a:r>
          </a:p>
        </p:txBody>
      </p:sp>
      <p:sp>
        <p:nvSpPr>
          <p:cNvPr id="3" name="Content Placeholder 2">
            <a:extLst>
              <a:ext uri="{FF2B5EF4-FFF2-40B4-BE49-F238E27FC236}">
                <a16:creationId xmlns:a16="http://schemas.microsoft.com/office/drawing/2014/main" id="{40A07337-2CE0-0104-C007-B8849385B6AC}"/>
              </a:ext>
            </a:extLst>
          </p:cNvPr>
          <p:cNvSpPr>
            <a:spLocks noGrp="1"/>
          </p:cNvSpPr>
          <p:nvPr>
            <p:ph idx="1"/>
          </p:nvPr>
        </p:nvSpPr>
        <p:spPr>
          <a:xfrm>
            <a:off x="176733" y="1021976"/>
            <a:ext cx="11902568" cy="5836023"/>
          </a:xfrm>
        </p:spPr>
        <p:txBody>
          <a:bodyPr>
            <a:normAutofit fontScale="25000" lnSpcReduction="20000"/>
          </a:bodyPr>
          <a:lstStyle/>
          <a:p>
            <a:pPr>
              <a:lnSpc>
                <a:spcPct val="120000"/>
              </a:lnSpc>
              <a:spcBef>
                <a:spcPts val="0"/>
              </a:spcBef>
            </a:pPr>
            <a:r>
              <a:rPr lang="en-US" sz="11200" dirty="0">
                <a:solidFill>
                  <a:schemeClr val="bg1"/>
                </a:solidFill>
                <a:latin typeface="Arial" panose="020B0604020202020204" pitchFamily="34" charset="0"/>
                <a:cs typeface="Arial" panose="020B0604020202020204" pitchFamily="34" charset="0"/>
              </a:rPr>
              <a:t>Approximately one man for every 100 members, with intent of </a:t>
            </a:r>
          </a:p>
          <a:p>
            <a:pPr marL="0" indent="0">
              <a:lnSpc>
                <a:spcPct val="120000"/>
              </a:lnSpc>
              <a:spcBef>
                <a:spcPts val="0"/>
              </a:spcBef>
              <a:buNone/>
            </a:pPr>
            <a:r>
              <a:rPr lang="en-US" sz="11200" dirty="0">
                <a:solidFill>
                  <a:schemeClr val="bg1"/>
                </a:solidFill>
                <a:latin typeface="Arial" panose="020B0604020202020204" pitchFamily="34" charset="0"/>
                <a:cs typeface="Arial" panose="020B0604020202020204" pitchFamily="34" charset="0"/>
              </a:rPr>
              <a:t>	representation for each campus</a:t>
            </a:r>
          </a:p>
          <a:p>
            <a:pPr>
              <a:lnSpc>
                <a:spcPct val="120000"/>
              </a:lnSpc>
            </a:pPr>
            <a:r>
              <a:rPr lang="en-US" sz="11200" dirty="0">
                <a:solidFill>
                  <a:schemeClr val="bg1"/>
                </a:solidFill>
                <a:latin typeface="Arial" panose="020B0604020202020204" pitchFamily="34" charset="0"/>
                <a:cs typeface="Arial" panose="020B0604020202020204" pitchFamily="34" charset="0"/>
              </a:rPr>
              <a:t>Church Officer requirements from Article B, Section 1 of CBC By-Laws</a:t>
            </a:r>
          </a:p>
          <a:p>
            <a:pPr lvl="1">
              <a:lnSpc>
                <a:spcPct val="120000"/>
              </a:lnSpc>
            </a:pPr>
            <a:r>
              <a:rPr lang="en-US" sz="9600" b="0" i="0" u="none" strike="noStrike" baseline="0" dirty="0">
                <a:solidFill>
                  <a:srgbClr val="FFFF00"/>
                </a:solidFill>
                <a:latin typeface="Arial" panose="020B0604020202020204" pitchFamily="34" charset="0"/>
                <a:cs typeface="Arial" panose="020B0604020202020204" pitchFamily="34" charset="0"/>
              </a:rPr>
              <a:t>Active member of CBC for 12 months– regularly attending services at CBC </a:t>
            </a:r>
          </a:p>
          <a:p>
            <a:pPr lvl="1">
              <a:lnSpc>
                <a:spcPct val="120000"/>
              </a:lnSpc>
            </a:pPr>
            <a:r>
              <a:rPr lang="en-US" sz="9600" b="0" i="0" u="none" strike="noStrike" baseline="0" dirty="0">
                <a:solidFill>
                  <a:srgbClr val="FFFF00"/>
                </a:solidFill>
                <a:latin typeface="Arial" panose="020B0604020202020204" pitchFamily="34" charset="0"/>
                <a:cs typeface="Arial" panose="020B0604020202020204" pitchFamily="34" charset="0"/>
              </a:rPr>
              <a:t>Actively serving in a ministry at CBC </a:t>
            </a:r>
          </a:p>
          <a:p>
            <a:pPr lvl="1">
              <a:lnSpc>
                <a:spcPct val="120000"/>
              </a:lnSpc>
            </a:pPr>
            <a:r>
              <a:rPr lang="en-US" sz="9600" b="0" i="0" u="none" strike="noStrike" baseline="0" dirty="0">
                <a:solidFill>
                  <a:srgbClr val="FFFF00"/>
                </a:solidFill>
                <a:latin typeface="Arial" panose="020B0604020202020204" pitchFamily="34" charset="0"/>
                <a:cs typeface="Arial" panose="020B0604020202020204" pitchFamily="34" charset="0"/>
              </a:rPr>
              <a:t>As servants, committed to seeking God’s best for CBC </a:t>
            </a:r>
          </a:p>
          <a:p>
            <a:pPr lvl="1">
              <a:lnSpc>
                <a:spcPct val="120000"/>
              </a:lnSpc>
            </a:pPr>
            <a:r>
              <a:rPr lang="en-US" sz="9600" b="0" i="0" u="none" strike="noStrike" baseline="0" dirty="0">
                <a:solidFill>
                  <a:srgbClr val="FFFF00"/>
                </a:solidFill>
                <a:latin typeface="Arial" panose="020B0604020202020204" pitchFamily="34" charset="0"/>
                <a:cs typeface="Arial" panose="020B0604020202020204" pitchFamily="34" charset="0"/>
              </a:rPr>
              <a:t>Agree with/fully support the mission, vision, and theological distinctions of CBC </a:t>
            </a:r>
          </a:p>
          <a:p>
            <a:pPr lvl="1">
              <a:lnSpc>
                <a:spcPct val="120000"/>
              </a:lnSpc>
            </a:pPr>
            <a:r>
              <a:rPr lang="en-US" sz="9600" b="0" i="0" u="none" strike="noStrike" baseline="0" dirty="0">
                <a:solidFill>
                  <a:srgbClr val="FFFF00"/>
                </a:solidFill>
                <a:latin typeface="Arial" panose="020B0604020202020204" pitchFamily="34" charset="0"/>
                <a:cs typeface="Arial" panose="020B0604020202020204" pitchFamily="34" charset="0"/>
              </a:rPr>
              <a:t>While both men and women are gifted for service in the Church, the offices of Pastor and Church Council are limited to men. </a:t>
            </a:r>
            <a:endParaRPr lang="en-US" sz="9600" dirty="0">
              <a:solidFill>
                <a:schemeClr val="bg1"/>
              </a:solidFill>
              <a:latin typeface="Arial" panose="020B0604020202020204" pitchFamily="34" charset="0"/>
              <a:cs typeface="Arial" panose="020B0604020202020204" pitchFamily="34" charset="0"/>
            </a:endParaRPr>
          </a:p>
          <a:p>
            <a:pPr>
              <a:lnSpc>
                <a:spcPct val="120000"/>
              </a:lnSpc>
            </a:pPr>
            <a:r>
              <a:rPr lang="en-US" sz="11200" dirty="0">
                <a:solidFill>
                  <a:schemeClr val="bg1"/>
                </a:solidFill>
                <a:latin typeface="Arial" panose="020B0604020202020204" pitchFamily="34" charset="0"/>
                <a:cs typeface="Arial" panose="020B0604020202020204" pitchFamily="34" charset="0"/>
              </a:rPr>
              <a:t>Meet the requirements of leaders found in</a:t>
            </a:r>
          </a:p>
          <a:p>
            <a:pPr marL="0" indent="0">
              <a:lnSpc>
                <a:spcPct val="120000"/>
              </a:lnSpc>
              <a:buNone/>
            </a:pPr>
            <a:r>
              <a:rPr lang="en-US" sz="11200" dirty="0">
                <a:solidFill>
                  <a:schemeClr val="bg1"/>
                </a:solidFill>
                <a:latin typeface="Arial" panose="020B0604020202020204" pitchFamily="34" charset="0"/>
                <a:cs typeface="Arial" panose="020B0604020202020204" pitchFamily="34" charset="0"/>
              </a:rPr>
              <a:t>	 </a:t>
            </a:r>
            <a:r>
              <a:rPr lang="en-US" sz="9600" dirty="0">
                <a:solidFill>
                  <a:srgbClr val="FFFF00"/>
                </a:solidFill>
                <a:latin typeface="Arial" panose="020B0604020202020204" pitchFamily="34" charset="0"/>
                <a:cs typeface="Arial" panose="020B0604020202020204" pitchFamily="34" charset="0"/>
              </a:rPr>
              <a:t>1 Timothy 3:1-7, Titus 1:5-9, and 1 Peter 5:1-3</a:t>
            </a:r>
            <a:r>
              <a:rPr lang="en-US" sz="9600" dirty="0">
                <a:solidFill>
                  <a:schemeClr val="bg1"/>
                </a:solidFill>
                <a:latin typeface="Arial" panose="020B0604020202020204" pitchFamily="34" charset="0"/>
                <a:cs typeface="Arial" panose="020B0604020202020204" pitchFamily="34" charset="0"/>
              </a:rPr>
              <a:t>.</a:t>
            </a:r>
            <a:endParaRPr lang="en-US" sz="2000" dirty="0">
              <a:solidFill>
                <a:schemeClr val="bg1"/>
              </a:solidFill>
              <a:latin typeface="Arial" panose="020B0604020202020204" pitchFamily="34" charset="0"/>
              <a:cs typeface="Arial" panose="020B0604020202020204" pitchFamily="34" charset="0"/>
            </a:endParaRPr>
          </a:p>
          <a:p>
            <a:pPr>
              <a:lnSpc>
                <a:spcPct val="120000"/>
              </a:lnSpc>
            </a:pPr>
            <a:r>
              <a:rPr lang="en-US" sz="11200" dirty="0">
                <a:solidFill>
                  <a:schemeClr val="bg1"/>
                </a:solidFill>
                <a:latin typeface="Arial" panose="020B0604020202020204" pitchFamily="34" charset="0"/>
                <a:cs typeface="Arial" panose="020B0604020202020204" pitchFamily="34" charset="0"/>
              </a:rPr>
              <a:t>Email </a:t>
            </a:r>
            <a:r>
              <a:rPr lang="en-US" sz="11200" i="1" u="sng" dirty="0">
                <a:solidFill>
                  <a:srgbClr val="FFFF00"/>
                </a:solidFill>
                <a:latin typeface="Arial" panose="020B0604020202020204" pitchFamily="34" charset="0"/>
                <a:cs typeface="Arial" panose="020B0604020202020204" pitchFamily="34" charset="0"/>
              </a:rPr>
              <a:t>churchcouncil@cbcfamily.net</a:t>
            </a:r>
          </a:p>
        </p:txBody>
      </p:sp>
    </p:spTree>
    <p:extLst>
      <p:ext uri="{BB962C8B-B14F-4D97-AF65-F5344CB8AC3E}">
        <p14:creationId xmlns:p14="http://schemas.microsoft.com/office/powerpoint/2010/main" val="232327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51DE-248B-3B33-1663-6252F3D62D61}"/>
              </a:ext>
            </a:extLst>
          </p:cNvPr>
          <p:cNvSpPr>
            <a:spLocks noGrp="1"/>
          </p:cNvSpPr>
          <p:nvPr>
            <p:ph type="title"/>
          </p:nvPr>
        </p:nvSpPr>
        <p:spPr>
          <a:xfrm>
            <a:off x="901154" y="15741"/>
            <a:ext cx="10515600" cy="1005441"/>
          </a:xfrm>
        </p:spPr>
        <p:txBody>
          <a:bodyPr>
            <a:normAutofit fontScale="90000"/>
          </a:bodyPr>
          <a:lstStyle/>
          <a:p>
            <a:pPr algn="ctr"/>
            <a:r>
              <a:rPr lang="en-US" sz="4800" b="1" dirty="0">
                <a:solidFill>
                  <a:schemeClr val="bg1"/>
                </a:solidFill>
                <a:latin typeface="Arial" panose="020B0604020202020204" pitchFamily="34" charset="0"/>
                <a:cs typeface="Arial" panose="020B0604020202020204" pitchFamily="34" charset="0"/>
              </a:rPr>
              <a:t>What is the Council Responsible For?</a:t>
            </a:r>
          </a:p>
        </p:txBody>
      </p:sp>
      <p:sp>
        <p:nvSpPr>
          <p:cNvPr id="3" name="TextBox 2">
            <a:extLst>
              <a:ext uri="{FF2B5EF4-FFF2-40B4-BE49-F238E27FC236}">
                <a16:creationId xmlns:a16="http://schemas.microsoft.com/office/drawing/2014/main" id="{96B8487C-49B0-441C-5850-4964342049A3}"/>
              </a:ext>
            </a:extLst>
          </p:cNvPr>
          <p:cNvSpPr txBox="1"/>
          <p:nvPr/>
        </p:nvSpPr>
        <p:spPr>
          <a:xfrm>
            <a:off x="241010" y="1021182"/>
            <a:ext cx="11835887" cy="6001643"/>
          </a:xfrm>
          <a:prstGeom prst="rect">
            <a:avLst/>
          </a:prstGeom>
          <a:noFill/>
        </p:spPr>
        <p:txBody>
          <a:bodyPr wrap="square" rtlCol="0">
            <a:spAutoFit/>
          </a:bodyPr>
          <a:lstStyle/>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The </a:t>
            </a:r>
            <a:r>
              <a:rPr lang="en-US" sz="2800" b="1" dirty="0">
                <a:solidFill>
                  <a:srgbClr val="FFFF00"/>
                </a:solidFill>
                <a:latin typeface="Arial" panose="020B0604020202020204" pitchFamily="34" charset="0"/>
                <a:cs typeface="Arial" panose="020B0604020202020204" pitchFamily="34" charset="0"/>
              </a:rPr>
              <a:t>Vision</a:t>
            </a:r>
            <a:r>
              <a:rPr lang="en-US" sz="2800" dirty="0">
                <a:solidFill>
                  <a:schemeClr val="bg1"/>
                </a:solidFill>
                <a:latin typeface="Arial" panose="020B0604020202020204" pitchFamily="34" charset="0"/>
                <a:cs typeface="Arial" panose="020B0604020202020204" pitchFamily="34" charset="0"/>
              </a:rPr>
              <a:t> for CBC</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The preaching and teaching ministry at CBC</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Overseeing the equipping of the CBC family for their ministries</a:t>
            </a:r>
          </a:p>
          <a:p>
            <a:pPr marL="342900" indent="-342900">
              <a:buFont typeface="+mj-lt"/>
              <a:buAutoNum type="arabicPeriod"/>
            </a:pPr>
            <a:r>
              <a:rPr lang="en-US" sz="2800" b="1" dirty="0">
                <a:solidFill>
                  <a:srgbClr val="FFFF00"/>
                </a:solidFill>
                <a:latin typeface="Arial" panose="020B0604020202020204" pitchFamily="34" charset="0"/>
                <a:cs typeface="Arial" panose="020B0604020202020204" pitchFamily="34" charset="0"/>
              </a:rPr>
              <a:t>  Overseeing Pastoral Staff </a:t>
            </a:r>
            <a:r>
              <a:rPr lang="en-US" sz="2800" dirty="0">
                <a:solidFill>
                  <a:schemeClr val="bg1"/>
                </a:solidFill>
                <a:latin typeface="Arial" panose="020B0604020202020204" pitchFamily="34" charset="0"/>
                <a:cs typeface="Arial" panose="020B0604020202020204" pitchFamily="34" charset="0"/>
              </a:rPr>
              <a:t>and Ministry Staff</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Overseeing the Deacons</a:t>
            </a:r>
          </a:p>
          <a:p>
            <a:pPr marL="342900" indent="-342900">
              <a:buFont typeface="+mj-lt"/>
              <a:buAutoNum type="arabicPeriod"/>
            </a:pPr>
            <a:r>
              <a:rPr lang="en-US" sz="2800" b="1" dirty="0">
                <a:solidFill>
                  <a:srgbClr val="FFFF00"/>
                </a:solidFill>
                <a:latin typeface="Arial" panose="020B0604020202020204" pitchFamily="34" charset="0"/>
                <a:cs typeface="Arial" panose="020B0604020202020204" pitchFamily="34" charset="0"/>
              </a:rPr>
              <a:t>  Ensuring transparency </a:t>
            </a:r>
            <a:r>
              <a:rPr lang="en-US" sz="2800" dirty="0">
                <a:solidFill>
                  <a:schemeClr val="bg1"/>
                </a:solidFill>
                <a:latin typeface="Arial" panose="020B0604020202020204" pitchFamily="34" charset="0"/>
                <a:cs typeface="Arial" panose="020B0604020202020204" pitchFamily="34" charset="0"/>
              </a:rPr>
              <a:t>with other CBC leaders and the CBC family</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Nominating individuals to fill Church Officer positions</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Presenting church discipline issues to the CBC membership</a:t>
            </a:r>
          </a:p>
          <a:p>
            <a:pPr marL="342900" indent="-342900">
              <a:buFont typeface="+mj-lt"/>
              <a:buAutoNum type="arabicPeriod"/>
            </a:pPr>
            <a:r>
              <a:rPr lang="en-US" sz="2800" b="1" dirty="0">
                <a:solidFill>
                  <a:srgbClr val="FFFF00"/>
                </a:solidFill>
                <a:latin typeface="Arial" panose="020B0604020202020204" pitchFamily="34" charset="0"/>
                <a:cs typeface="Arial" panose="020B0604020202020204" pitchFamily="34" charset="0"/>
              </a:rPr>
              <a:t>  Determining theological positions</a:t>
            </a:r>
          </a:p>
          <a:p>
            <a:pPr marL="514350" indent="-514350">
              <a:buFont typeface="+mj-lt"/>
              <a:buAutoNum type="arabicPeriod"/>
            </a:pPr>
            <a:r>
              <a:rPr lang="en-US" sz="2800" dirty="0">
                <a:solidFill>
                  <a:schemeClr val="bg1"/>
                </a:solidFill>
                <a:latin typeface="Arial" panose="020B0604020202020204" pitchFamily="34" charset="0"/>
                <a:cs typeface="Arial" panose="020B0604020202020204" pitchFamily="34" charset="0"/>
              </a:rPr>
              <a:t>Working with the Management Team to </a:t>
            </a:r>
            <a:r>
              <a:rPr lang="en-US" sz="2800" b="1" dirty="0">
                <a:solidFill>
                  <a:srgbClr val="FFFF00"/>
                </a:solidFill>
                <a:latin typeface="Arial" panose="020B0604020202020204" pitchFamily="34" charset="0"/>
                <a:cs typeface="Arial" panose="020B0604020202020204" pitchFamily="34" charset="0"/>
              </a:rPr>
              <a:t>develop sound policies and    procedures </a:t>
            </a:r>
            <a:r>
              <a:rPr lang="en-US" sz="2800" dirty="0">
                <a:solidFill>
                  <a:schemeClr val="bg1"/>
                </a:solidFill>
                <a:latin typeface="Arial" panose="020B0604020202020204" pitchFamily="34" charset="0"/>
                <a:cs typeface="Arial" panose="020B0604020202020204" pitchFamily="34" charset="0"/>
              </a:rPr>
              <a:t>in a CBC Operations Manual</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Maintaining and updating the Constitution and By-Laws</a:t>
            </a:r>
          </a:p>
          <a:p>
            <a:pPr marL="342900" indent="-342900">
              <a:buFont typeface="+mj-lt"/>
              <a:buAutoNum type="arabicPeriod"/>
            </a:pPr>
            <a:r>
              <a:rPr lang="en-US" sz="2800" dirty="0">
                <a:solidFill>
                  <a:schemeClr val="bg1"/>
                </a:solidFill>
                <a:latin typeface="Arial" panose="020B0604020202020204" pitchFamily="34" charset="0"/>
                <a:cs typeface="Arial" panose="020B0604020202020204" pitchFamily="34" charset="0"/>
              </a:rPr>
              <a:t> Approval of CBC membership</a:t>
            </a:r>
          </a:p>
          <a:p>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626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p:txBody>
          <a:bodyPr/>
          <a:lstStyle/>
          <a:p>
            <a:r>
              <a:rPr lang="en-US" b="1" dirty="0">
                <a:solidFill>
                  <a:srgbClr val="FFFF00"/>
                </a:solidFill>
                <a:latin typeface="Arial" panose="020B0604020202020204" pitchFamily="34" charset="0"/>
                <a:cs typeface="Arial" panose="020B0604020202020204" pitchFamily="34" charset="0"/>
              </a:rPr>
              <a:t>Interim Pastor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p:txBody>
          <a:bodyPr>
            <a:normAutofit/>
          </a:bodyPr>
          <a:lstStyle/>
          <a:p>
            <a:r>
              <a:rPr lang="en-US" sz="3600" b="1" i="1" dirty="0">
                <a:solidFill>
                  <a:srgbClr val="FFFF00"/>
                </a:solidFill>
              </a:rPr>
              <a:t>Ross Winton</a:t>
            </a:r>
          </a:p>
        </p:txBody>
      </p:sp>
    </p:spTree>
    <p:extLst>
      <p:ext uri="{BB962C8B-B14F-4D97-AF65-F5344CB8AC3E}">
        <p14:creationId xmlns:p14="http://schemas.microsoft.com/office/powerpoint/2010/main" val="3020047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7425-664C-722F-537A-55E67BDD1CC6}"/>
              </a:ext>
            </a:extLst>
          </p:cNvPr>
          <p:cNvSpPr>
            <a:spLocks noGrp="1"/>
          </p:cNvSpPr>
          <p:nvPr>
            <p:ph type="ctrTitle"/>
          </p:nvPr>
        </p:nvSpPr>
        <p:spPr>
          <a:xfrm>
            <a:off x="1622611" y="152400"/>
            <a:ext cx="9144000" cy="829516"/>
          </a:xfrm>
        </p:spPr>
        <p:txBody>
          <a:bodyPr>
            <a:noAutofit/>
          </a:bodyPr>
          <a:lstStyle/>
          <a:p>
            <a:r>
              <a:rPr lang="en-US" sz="4800" b="1" dirty="0">
                <a:solidFill>
                  <a:schemeClr val="bg1"/>
                </a:solidFill>
                <a:latin typeface="Arial" panose="020B0604020202020204" pitchFamily="34" charset="0"/>
                <a:cs typeface="Arial" panose="020B0604020202020204" pitchFamily="34" charset="0"/>
              </a:rPr>
              <a:t>Interim Pastor Update</a:t>
            </a:r>
          </a:p>
        </p:txBody>
      </p:sp>
      <p:sp>
        <p:nvSpPr>
          <p:cNvPr id="3" name="Subtitle 2">
            <a:extLst>
              <a:ext uri="{FF2B5EF4-FFF2-40B4-BE49-F238E27FC236}">
                <a16:creationId xmlns:a16="http://schemas.microsoft.com/office/drawing/2014/main" id="{281C99C5-7E34-7CB9-8F63-C71E38F68AB2}"/>
              </a:ext>
            </a:extLst>
          </p:cNvPr>
          <p:cNvSpPr>
            <a:spLocks noGrp="1"/>
          </p:cNvSpPr>
          <p:nvPr>
            <p:ph type="subTitle" idx="1"/>
          </p:nvPr>
        </p:nvSpPr>
        <p:spPr>
          <a:xfrm>
            <a:off x="186431" y="1208465"/>
            <a:ext cx="11602157" cy="5497135"/>
          </a:xfrm>
        </p:spPr>
        <p:txBody>
          <a:bodyPr>
            <a:normAutofit fontScale="40000" lnSpcReduction="20000"/>
          </a:bodyPr>
          <a:lstStyle/>
          <a:p>
            <a:r>
              <a:rPr lang="en-US" sz="8000" b="1" dirty="0">
                <a:solidFill>
                  <a:schemeClr val="bg1"/>
                </a:solidFill>
                <a:latin typeface="Arial" panose="020B0604020202020204" pitchFamily="34" charset="0"/>
                <a:cs typeface="Arial" panose="020B0604020202020204" pitchFamily="34" charset="0"/>
              </a:rPr>
              <a:t>Effective December 1, </a:t>
            </a:r>
            <a:r>
              <a:rPr lang="en-US" sz="8000" b="1" dirty="0">
                <a:solidFill>
                  <a:srgbClr val="FFFF00"/>
                </a:solidFill>
                <a:latin typeface="Arial" panose="020B0604020202020204" pitchFamily="34" charset="0"/>
                <a:cs typeface="Arial" panose="020B0604020202020204" pitchFamily="34" charset="0"/>
              </a:rPr>
              <a:t>Alex Gonzales </a:t>
            </a:r>
            <a:r>
              <a:rPr lang="en-US" sz="8000" b="1" dirty="0">
                <a:solidFill>
                  <a:schemeClr val="bg1"/>
                </a:solidFill>
                <a:latin typeface="Arial" panose="020B0604020202020204" pitchFamily="34" charset="0"/>
                <a:cs typeface="Arial" panose="020B0604020202020204" pitchFamily="34" charset="0"/>
              </a:rPr>
              <a:t>was brought on as our official interim pastor. </a:t>
            </a:r>
          </a:p>
          <a:p>
            <a:pPr algn="l"/>
            <a:endParaRPr lang="en-US" sz="5900" b="1" dirty="0">
              <a:solidFill>
                <a:schemeClr val="bg1"/>
              </a:solidFill>
              <a:latin typeface="Arial" panose="020B0604020202020204" pitchFamily="34" charset="0"/>
              <a:cs typeface="Arial" panose="020B0604020202020204" pitchFamily="34" charset="0"/>
            </a:endParaRPr>
          </a:p>
          <a:p>
            <a:pPr algn="l"/>
            <a:r>
              <a:rPr lang="en-US" sz="7000" b="1" u="sng" dirty="0">
                <a:solidFill>
                  <a:schemeClr val="bg1"/>
                </a:solidFill>
                <a:latin typeface="Arial" panose="020B0604020202020204" pitchFamily="34" charset="0"/>
                <a:cs typeface="Arial" panose="020B0604020202020204" pitchFamily="34" charset="0"/>
              </a:rPr>
              <a:t>What </a:t>
            </a:r>
            <a:r>
              <a:rPr lang="en-US" sz="7000" b="1" u="sng" dirty="0">
                <a:solidFill>
                  <a:srgbClr val="FFFF00"/>
                </a:solidFill>
                <a:latin typeface="Arial" panose="020B0604020202020204" pitchFamily="34" charset="0"/>
                <a:cs typeface="Arial" panose="020B0604020202020204" pitchFamily="34" charset="0"/>
              </a:rPr>
              <a:t>is</a:t>
            </a:r>
            <a:r>
              <a:rPr lang="en-US" sz="7000" b="1" u="sng" dirty="0">
                <a:solidFill>
                  <a:schemeClr val="bg1"/>
                </a:solidFill>
                <a:latin typeface="Arial" panose="020B0604020202020204" pitchFamily="34" charset="0"/>
                <a:cs typeface="Arial" panose="020B0604020202020204" pitchFamily="34" charset="0"/>
              </a:rPr>
              <a:t> an interim?</a:t>
            </a:r>
          </a:p>
          <a:p>
            <a:pPr algn="l"/>
            <a:r>
              <a:rPr lang="en-US" sz="5900" b="1" dirty="0">
                <a:solidFill>
                  <a:schemeClr val="bg1"/>
                </a:solidFill>
                <a:latin typeface="Arial" panose="020B0604020202020204" pitchFamily="34" charset="0"/>
                <a:cs typeface="Arial" panose="020B0604020202020204" pitchFamily="34" charset="0"/>
              </a:rPr>
              <a:t>- Resource to a church in transition to prepare them for their next pastor.</a:t>
            </a:r>
          </a:p>
          <a:p>
            <a:pPr algn="l"/>
            <a:r>
              <a:rPr lang="en-US" sz="5900" b="1" dirty="0">
                <a:solidFill>
                  <a:schemeClr val="bg1"/>
                </a:solidFill>
                <a:latin typeface="Arial" panose="020B0604020202020204" pitchFamily="34" charset="0"/>
                <a:cs typeface="Arial" panose="020B0604020202020204" pitchFamily="34" charset="0"/>
              </a:rPr>
              <a:t>- Discerning neutral observer that can provide support &amp; feedback. </a:t>
            </a:r>
          </a:p>
          <a:p>
            <a:pPr algn="l"/>
            <a:r>
              <a:rPr lang="en-US" sz="5900" b="1" dirty="0">
                <a:solidFill>
                  <a:schemeClr val="bg1"/>
                </a:solidFill>
                <a:latin typeface="Arial" panose="020B0604020202020204" pitchFamily="34" charset="0"/>
                <a:cs typeface="Arial" panose="020B0604020202020204" pitchFamily="34" charset="0"/>
              </a:rPr>
              <a:t>- Encourager to staff, leaders and the church.</a:t>
            </a:r>
          </a:p>
          <a:p>
            <a:pPr algn="l"/>
            <a:r>
              <a:rPr lang="en-US" sz="5900" b="1" dirty="0">
                <a:solidFill>
                  <a:schemeClr val="bg1"/>
                </a:solidFill>
                <a:latin typeface="Arial" panose="020B0604020202020204" pitchFamily="34" charset="0"/>
                <a:cs typeface="Arial" panose="020B0604020202020204" pitchFamily="34" charset="0"/>
              </a:rPr>
              <a:t>- Consistent preacher and teacher.</a:t>
            </a:r>
          </a:p>
          <a:p>
            <a:pPr algn="l"/>
            <a:endParaRPr lang="en-US" sz="5900" b="1" dirty="0">
              <a:solidFill>
                <a:schemeClr val="bg1"/>
              </a:solidFill>
              <a:latin typeface="Arial" panose="020B0604020202020204" pitchFamily="34" charset="0"/>
              <a:cs typeface="Arial" panose="020B0604020202020204" pitchFamily="34" charset="0"/>
            </a:endParaRPr>
          </a:p>
          <a:p>
            <a:pPr algn="l"/>
            <a:r>
              <a:rPr lang="en-US" sz="7000" b="1" u="sng" dirty="0">
                <a:solidFill>
                  <a:schemeClr val="bg1"/>
                </a:solidFill>
                <a:latin typeface="Arial" panose="020B0604020202020204" pitchFamily="34" charset="0"/>
                <a:cs typeface="Arial" panose="020B0604020202020204" pitchFamily="34" charset="0"/>
              </a:rPr>
              <a:t>What an interim </a:t>
            </a:r>
            <a:r>
              <a:rPr lang="en-US" sz="7000" b="1" u="sng" dirty="0">
                <a:solidFill>
                  <a:srgbClr val="FFFF00"/>
                </a:solidFill>
                <a:latin typeface="Arial" panose="020B0604020202020204" pitchFamily="34" charset="0"/>
                <a:cs typeface="Arial" panose="020B0604020202020204" pitchFamily="34" charset="0"/>
              </a:rPr>
              <a:t>is not</a:t>
            </a:r>
            <a:r>
              <a:rPr lang="en-US" sz="7000" b="1" u="sng" dirty="0">
                <a:solidFill>
                  <a:schemeClr val="bg1"/>
                </a:solidFill>
                <a:latin typeface="Arial" panose="020B0604020202020204" pitchFamily="34" charset="0"/>
                <a:cs typeface="Arial" panose="020B0604020202020204" pitchFamily="34" charset="0"/>
              </a:rPr>
              <a:t>?</a:t>
            </a:r>
          </a:p>
          <a:p>
            <a:pPr algn="l"/>
            <a:r>
              <a:rPr lang="en-US" sz="5900" b="1" dirty="0">
                <a:solidFill>
                  <a:schemeClr val="bg1"/>
                </a:solidFill>
                <a:latin typeface="Arial" panose="020B0604020202020204" pitchFamily="34" charset="0"/>
                <a:cs typeface="Arial" panose="020B0604020202020204" pitchFamily="34" charset="0"/>
              </a:rPr>
              <a:t>- Proving ground for a potential candidate</a:t>
            </a:r>
          </a:p>
          <a:p>
            <a:pPr algn="l"/>
            <a:r>
              <a:rPr lang="en-US" sz="5900" b="1" dirty="0">
                <a:solidFill>
                  <a:schemeClr val="bg1"/>
                </a:solidFill>
                <a:latin typeface="Arial" panose="020B0604020202020204" pitchFamily="34" charset="0"/>
                <a:cs typeface="Arial" panose="020B0604020202020204" pitchFamily="34" charset="0"/>
              </a:rPr>
              <a:t>- Permanent staff person</a:t>
            </a:r>
          </a:p>
          <a:p>
            <a:pPr algn="l"/>
            <a:r>
              <a:rPr lang="en-US" sz="5900" b="1" dirty="0">
                <a:solidFill>
                  <a:schemeClr val="bg1"/>
                </a:solidFill>
                <a:latin typeface="Arial" panose="020B0604020202020204" pitchFamily="34" charset="0"/>
                <a:cs typeface="Arial" panose="020B0604020202020204" pitchFamily="34" charset="0"/>
              </a:rPr>
              <a:t>- Sole decision maker</a:t>
            </a:r>
            <a:endParaRPr lang="en-US"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955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1331</Words>
  <Application>Microsoft Office PowerPoint</Application>
  <PresentationFormat>Widescreen</PresentationFormat>
  <Paragraphs>155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Church Council Update</vt:lpstr>
      <vt:lpstr>Church Council Membership</vt:lpstr>
      <vt:lpstr>CBC grew in 2023 by…</vt:lpstr>
      <vt:lpstr>PowerPoint Presentation</vt:lpstr>
      <vt:lpstr>PowerPoint Presentation</vt:lpstr>
      <vt:lpstr>Council Requirements</vt:lpstr>
      <vt:lpstr>What is the Council Responsible For?</vt:lpstr>
      <vt:lpstr>Interim Pastor Update</vt:lpstr>
      <vt:lpstr>Interim Pastor Update</vt:lpstr>
      <vt:lpstr>Interim Pastor Update</vt:lpstr>
      <vt:lpstr>Interim Pastor Update</vt:lpstr>
      <vt:lpstr>Interim Pastor Update</vt:lpstr>
      <vt:lpstr>Children and Student Pastors Search</vt:lpstr>
      <vt:lpstr>Children &amp; Student Pastor Teams</vt:lpstr>
      <vt:lpstr>Pastor Search Update</vt:lpstr>
      <vt:lpstr>Current Pastor Search Team</vt:lpstr>
      <vt:lpstr>A Multi-Site Strategy</vt:lpstr>
      <vt:lpstr>Multi-site Strategy </vt:lpstr>
      <vt:lpstr>Types of Church Relationships </vt:lpstr>
      <vt:lpstr>Types of Church Relationships </vt:lpstr>
      <vt:lpstr>What is needed for a Campus to Become Autonomous </vt:lpstr>
      <vt:lpstr>Campus vs Autonomous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Multi-Site Strategy</dc:title>
  <dc:creator>James Jordan</dc:creator>
  <cp:lastModifiedBy>James Jordan</cp:lastModifiedBy>
  <cp:revision>49</cp:revision>
  <cp:lastPrinted>2024-01-20T20:47:13Z</cp:lastPrinted>
  <dcterms:created xsi:type="dcterms:W3CDTF">2023-08-12T21:36:03Z</dcterms:created>
  <dcterms:modified xsi:type="dcterms:W3CDTF">2024-01-20T20:47:42Z</dcterms:modified>
</cp:coreProperties>
</file>